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8288000" cy="10287000"/>
  <p:notesSz cx="6858000" cy="9144000"/>
  <p:embeddedFontLst>
    <p:embeddedFont>
      <p:font typeface="王漢宗顏楷體" panose="020B0604020202020204" charset="-120"/>
      <p:regular r:id="rId57"/>
    </p:embeddedFont>
    <p:embeddedFont>
      <p:font typeface="Inter" panose="020B0604020202020204" charset="0"/>
      <p:regular r:id="rId58"/>
    </p:embeddedFont>
    <p:embeddedFont>
      <p:font typeface="Magnolia Script" panose="020B0604020202020204" charset="0"/>
      <p:regular r:id="rId59"/>
    </p:embeddedFont>
    <p:embeddedFont>
      <p:font typeface="TT Norms" panose="020B0604020202020204" charset="0"/>
      <p:regular r:id="rId60"/>
    </p:embeddedFont>
    <p:embeddedFont>
      <p:font typeface="TT Norms Bold" panose="020B0604020202020204" charset="0"/>
      <p:regular r:id="rId61"/>
    </p:embeddedFont>
    <p:embeddedFont>
      <p:font typeface="TT Norms Ultra-Bold" panose="020B0604020202020204" charset="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8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TextBox 2"/>
          <p:cNvSpPr txBox="1"/>
          <p:nvPr/>
        </p:nvSpPr>
        <p:spPr>
          <a:xfrm>
            <a:off x="1243656" y="3389341"/>
            <a:ext cx="16661855" cy="950594"/>
          </a:xfrm>
          <a:prstGeom prst="rect">
            <a:avLst/>
          </a:prstGeom>
        </p:spPr>
        <p:txBody>
          <a:bodyPr lIns="0" tIns="0" rIns="0" bIns="0" rtlCol="0" anchor="t">
            <a:spAutoFit/>
          </a:bodyPr>
          <a:lstStyle/>
          <a:p>
            <a:pPr algn="l">
              <a:lnSpc>
                <a:spcPts val="6599"/>
              </a:lnSpc>
            </a:pPr>
            <a:r>
              <a:rPr lang="en-US" sz="8799" b="1" spc="-721">
                <a:solidFill>
                  <a:srgbClr val="303030"/>
                </a:solidFill>
                <a:latin typeface="TT Norms Ultra-Bold"/>
                <a:ea typeface="TT Norms Ultra-Bold"/>
                <a:cs typeface="TT Norms Ultra-Bold"/>
                <a:sym typeface="TT Norms Ultra-Bold"/>
              </a:rPr>
              <a:t>基於電影評論之文本探勘與情緒分析</a:t>
            </a:r>
          </a:p>
        </p:txBody>
      </p:sp>
      <p:sp>
        <p:nvSpPr>
          <p:cNvPr id="3" name="AutoShape 3"/>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4" name="AutoShape 4"/>
          <p:cNvSpPr/>
          <p:nvPr/>
        </p:nvSpPr>
        <p:spPr>
          <a:xfrm>
            <a:off x="1033462" y="9244012"/>
            <a:ext cx="17474323" cy="0"/>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5" name="Freeform 5"/>
          <p:cNvSpPr/>
          <p:nvPr/>
        </p:nvSpPr>
        <p:spPr>
          <a:xfrm>
            <a:off x="15195202" y="381000"/>
            <a:ext cx="2458234" cy="2458234"/>
          </a:xfrm>
          <a:custGeom>
            <a:avLst/>
            <a:gdLst/>
            <a:ahLst/>
            <a:cxnLst/>
            <a:rect l="l" t="t" r="r" b="b"/>
            <a:pathLst>
              <a:path w="2458234" h="2458234">
                <a:moveTo>
                  <a:pt x="0" y="0"/>
                </a:moveTo>
                <a:lnTo>
                  <a:pt x="2458233" y="0"/>
                </a:lnTo>
                <a:lnTo>
                  <a:pt x="2458233" y="2458234"/>
                </a:lnTo>
                <a:lnTo>
                  <a:pt x="0" y="24582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6" name="TextBox 6"/>
          <p:cNvSpPr txBox="1"/>
          <p:nvPr/>
        </p:nvSpPr>
        <p:spPr>
          <a:xfrm>
            <a:off x="3332100" y="4816184"/>
            <a:ext cx="12484966" cy="792480"/>
          </a:xfrm>
          <a:prstGeom prst="rect">
            <a:avLst/>
          </a:prstGeom>
        </p:spPr>
        <p:txBody>
          <a:bodyPr lIns="0" tIns="0" rIns="0" bIns="0" rtlCol="0" anchor="t">
            <a:spAutoFit/>
          </a:bodyPr>
          <a:lstStyle/>
          <a:p>
            <a:pPr algn="l">
              <a:lnSpc>
                <a:spcPts val="5400"/>
              </a:lnSpc>
            </a:pPr>
            <a:r>
              <a:rPr lang="en-US" sz="7200" b="1" spc="-590">
                <a:solidFill>
                  <a:srgbClr val="303030"/>
                </a:solidFill>
                <a:latin typeface="TT Norms Ultra-Bold"/>
                <a:ea typeface="TT Norms Ultra-Bold"/>
                <a:cs typeface="TT Norms Ultra-Bold"/>
                <a:sym typeface="TT Norms Ultra-Bold"/>
              </a:rPr>
              <a:t>--以電影《我們意外的勇氣》為例</a:t>
            </a:r>
          </a:p>
        </p:txBody>
      </p:sp>
      <p:sp>
        <p:nvSpPr>
          <p:cNvPr id="7" name="TextBox 7"/>
          <p:cNvSpPr txBox="1"/>
          <p:nvPr/>
        </p:nvSpPr>
        <p:spPr>
          <a:xfrm>
            <a:off x="3066734" y="6325558"/>
            <a:ext cx="12750332" cy="1080468"/>
          </a:xfrm>
          <a:prstGeom prst="rect">
            <a:avLst/>
          </a:prstGeom>
        </p:spPr>
        <p:txBody>
          <a:bodyPr lIns="0" tIns="0" rIns="0" bIns="0" rtlCol="0" anchor="t">
            <a:spAutoFit/>
          </a:bodyPr>
          <a:lstStyle/>
          <a:p>
            <a:pPr algn="ctr">
              <a:lnSpc>
                <a:spcPts val="2709"/>
              </a:lnSpc>
            </a:pPr>
            <a:r>
              <a:rPr lang="en-US" sz="3612" b="1" spc="-296">
                <a:solidFill>
                  <a:srgbClr val="303030"/>
                </a:solidFill>
                <a:latin typeface="TT Norms Ultra-Bold"/>
                <a:ea typeface="TT Norms Ultra-Bold"/>
                <a:cs typeface="TT Norms Ultra-Bold"/>
                <a:sym typeface="TT Norms Ultra-Bold"/>
              </a:rPr>
              <a:t>第四組</a:t>
            </a:r>
          </a:p>
          <a:p>
            <a:pPr algn="ctr">
              <a:lnSpc>
                <a:spcPts val="2745"/>
              </a:lnSpc>
            </a:pPr>
            <a:endParaRPr lang="en-US" sz="3612" b="1" spc="-296">
              <a:solidFill>
                <a:srgbClr val="303030"/>
              </a:solidFill>
              <a:latin typeface="TT Norms Ultra-Bold"/>
              <a:ea typeface="TT Norms Ultra-Bold"/>
              <a:cs typeface="TT Norms Ultra-Bold"/>
              <a:sym typeface="TT Norms Ultra-Bold"/>
            </a:endParaRPr>
          </a:p>
          <a:p>
            <a:pPr algn="just">
              <a:lnSpc>
                <a:spcPts val="2745"/>
              </a:lnSpc>
            </a:pPr>
            <a:r>
              <a:rPr lang="en-US" sz="3612" b="1" spc="-310">
                <a:solidFill>
                  <a:srgbClr val="303030"/>
                </a:solidFill>
                <a:latin typeface="TT Norms Ultra-Bold"/>
                <a:ea typeface="TT Norms Ultra-Bold"/>
                <a:cs typeface="TT Norms Ultra-Bold"/>
                <a:sym typeface="TT Norms Ultra-Bold"/>
              </a:rPr>
              <a:t> B1141078 賴宣澔   B1141065 陳昱安  B1212102 吳昕穎  B1111033 陳新翰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1736552" y="482734"/>
            <a:ext cx="2120662" cy="885826"/>
          </a:xfrm>
          <a:prstGeom prst="rect">
            <a:avLst/>
          </a:prstGeom>
        </p:spPr>
        <p:txBody>
          <a:bodyPr lIns="0" tIns="0" rIns="0" bIns="0" rtlCol="0" anchor="t">
            <a:spAutoFit/>
          </a:bodyPr>
          <a:lstStyle/>
          <a:p>
            <a:pPr algn="r">
              <a:lnSpc>
                <a:spcPts val="6000"/>
              </a:lnSpc>
            </a:pPr>
            <a:r>
              <a:rPr lang="en-US" sz="8000" b="1">
                <a:solidFill>
                  <a:srgbClr val="8C8F7B"/>
                </a:solidFill>
                <a:latin typeface="TT Norms Bold"/>
                <a:ea typeface="TT Norms Bold"/>
                <a:cs typeface="TT Norms Bold"/>
                <a:sym typeface="TT Norms Bold"/>
              </a:rPr>
              <a:t>PTT</a:t>
            </a:r>
          </a:p>
        </p:txBody>
      </p:sp>
      <p:grpSp>
        <p:nvGrpSpPr>
          <p:cNvPr id="4" name="Group 4"/>
          <p:cNvGrpSpPr/>
          <p:nvPr/>
        </p:nvGrpSpPr>
        <p:grpSpPr>
          <a:xfrm>
            <a:off x="2311186" y="1655936"/>
            <a:ext cx="2960863" cy="1414370"/>
            <a:chOff x="0" y="0"/>
            <a:chExt cx="624617" cy="298372"/>
          </a:xfrm>
        </p:grpSpPr>
        <p:sp>
          <p:nvSpPr>
            <p:cNvPr id="5" name="Freeform 5"/>
            <p:cNvSpPr/>
            <p:nvPr/>
          </p:nvSpPr>
          <p:spPr>
            <a:xfrm>
              <a:off x="0" y="0"/>
              <a:ext cx="624617" cy="298372"/>
            </a:xfrm>
            <a:custGeom>
              <a:avLst/>
              <a:gdLst/>
              <a:ahLst/>
              <a:cxnLst/>
              <a:rect l="l" t="t" r="r" b="b"/>
              <a:pathLst>
                <a:path w="624617" h="298372">
                  <a:moveTo>
                    <a:pt x="133352" y="0"/>
                  </a:moveTo>
                  <a:lnTo>
                    <a:pt x="491264" y="0"/>
                  </a:lnTo>
                  <a:cubicBezTo>
                    <a:pt x="526632" y="0"/>
                    <a:pt x="560550" y="14050"/>
                    <a:pt x="585559" y="39058"/>
                  </a:cubicBezTo>
                  <a:cubicBezTo>
                    <a:pt x="610567" y="64066"/>
                    <a:pt x="624617" y="97985"/>
                    <a:pt x="624617" y="133352"/>
                  </a:cubicBezTo>
                  <a:lnTo>
                    <a:pt x="624617" y="165020"/>
                  </a:lnTo>
                  <a:cubicBezTo>
                    <a:pt x="624617" y="200387"/>
                    <a:pt x="610567" y="234306"/>
                    <a:pt x="585559" y="259314"/>
                  </a:cubicBezTo>
                  <a:cubicBezTo>
                    <a:pt x="560550" y="284323"/>
                    <a:pt x="526632" y="298372"/>
                    <a:pt x="491264" y="298372"/>
                  </a:cubicBezTo>
                  <a:lnTo>
                    <a:pt x="133352" y="298372"/>
                  </a:lnTo>
                  <a:cubicBezTo>
                    <a:pt x="59704" y="298372"/>
                    <a:pt x="0" y="238668"/>
                    <a:pt x="0" y="165020"/>
                  </a:cubicBezTo>
                  <a:lnTo>
                    <a:pt x="0" y="133352"/>
                  </a:lnTo>
                  <a:cubicBezTo>
                    <a:pt x="0" y="59704"/>
                    <a:pt x="59704" y="0"/>
                    <a:pt x="133352"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6" name="TextBox 6"/>
            <p:cNvSpPr txBox="1"/>
            <p:nvPr/>
          </p:nvSpPr>
          <p:spPr>
            <a:xfrm>
              <a:off x="0" y="-66675"/>
              <a:ext cx="624617"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設定目標網址與初始化</a:t>
              </a:r>
            </a:p>
          </p:txBody>
        </p:sp>
      </p:grpSp>
      <p:grpSp>
        <p:nvGrpSpPr>
          <p:cNvPr id="7" name="Group 7"/>
          <p:cNvGrpSpPr/>
          <p:nvPr/>
        </p:nvGrpSpPr>
        <p:grpSpPr>
          <a:xfrm>
            <a:off x="1993793" y="4525175"/>
            <a:ext cx="3595647" cy="1414370"/>
            <a:chOff x="0" y="0"/>
            <a:chExt cx="758529" cy="298372"/>
          </a:xfrm>
        </p:grpSpPr>
        <p:sp>
          <p:nvSpPr>
            <p:cNvPr id="8" name="Freeform 8"/>
            <p:cNvSpPr/>
            <p:nvPr/>
          </p:nvSpPr>
          <p:spPr>
            <a:xfrm>
              <a:off x="0" y="0"/>
              <a:ext cx="758529" cy="298372"/>
            </a:xfrm>
            <a:custGeom>
              <a:avLst/>
              <a:gdLst/>
              <a:ahLst/>
              <a:cxnLst/>
              <a:rect l="l" t="t" r="r" b="b"/>
              <a:pathLst>
                <a:path w="758529" h="298372">
                  <a:moveTo>
                    <a:pt x="109810" y="0"/>
                  </a:moveTo>
                  <a:lnTo>
                    <a:pt x="648719" y="0"/>
                  </a:lnTo>
                  <a:cubicBezTo>
                    <a:pt x="709366" y="0"/>
                    <a:pt x="758529" y="49164"/>
                    <a:pt x="758529" y="109810"/>
                  </a:cubicBezTo>
                  <a:lnTo>
                    <a:pt x="758529" y="188562"/>
                  </a:lnTo>
                  <a:cubicBezTo>
                    <a:pt x="758529" y="249209"/>
                    <a:pt x="709366" y="298372"/>
                    <a:pt x="648719" y="298372"/>
                  </a:cubicBezTo>
                  <a:lnTo>
                    <a:pt x="109810" y="298372"/>
                  </a:lnTo>
                  <a:cubicBezTo>
                    <a:pt x="49164" y="298372"/>
                    <a:pt x="0" y="249209"/>
                    <a:pt x="0" y="188562"/>
                  </a:cubicBezTo>
                  <a:lnTo>
                    <a:pt x="0" y="109810"/>
                  </a:lnTo>
                  <a:cubicBezTo>
                    <a:pt x="0" y="49164"/>
                    <a:pt x="49164" y="0"/>
                    <a:pt x="109810"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9" name="TextBox 9"/>
            <p:cNvSpPr txBox="1"/>
            <p:nvPr/>
          </p:nvSpPr>
          <p:spPr>
            <a:xfrm>
              <a:off x="0" y="-66675"/>
              <a:ext cx="758529"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請求網頁與解析HTML結構</a:t>
              </a:r>
            </a:p>
          </p:txBody>
        </p:sp>
      </p:grpSp>
      <p:grpSp>
        <p:nvGrpSpPr>
          <p:cNvPr id="10" name="Group 10"/>
          <p:cNvGrpSpPr/>
          <p:nvPr/>
        </p:nvGrpSpPr>
        <p:grpSpPr>
          <a:xfrm>
            <a:off x="2460283" y="7253219"/>
            <a:ext cx="2662667" cy="1414370"/>
            <a:chOff x="0" y="0"/>
            <a:chExt cx="561710" cy="298372"/>
          </a:xfrm>
        </p:grpSpPr>
        <p:sp>
          <p:nvSpPr>
            <p:cNvPr id="11" name="Freeform 11"/>
            <p:cNvSpPr/>
            <p:nvPr/>
          </p:nvSpPr>
          <p:spPr>
            <a:xfrm>
              <a:off x="0" y="0"/>
              <a:ext cx="561710" cy="298372"/>
            </a:xfrm>
            <a:custGeom>
              <a:avLst/>
              <a:gdLst/>
              <a:ahLst/>
              <a:cxnLst/>
              <a:rect l="l" t="t" r="r" b="b"/>
              <a:pathLst>
                <a:path w="561710" h="298372">
                  <a:moveTo>
                    <a:pt x="148287" y="0"/>
                  </a:moveTo>
                  <a:lnTo>
                    <a:pt x="413423" y="0"/>
                  </a:lnTo>
                  <a:cubicBezTo>
                    <a:pt x="452752" y="0"/>
                    <a:pt x="490469" y="15623"/>
                    <a:pt x="518278" y="43432"/>
                  </a:cubicBezTo>
                  <a:cubicBezTo>
                    <a:pt x="546087" y="71241"/>
                    <a:pt x="561710" y="108959"/>
                    <a:pt x="561710" y="148287"/>
                  </a:cubicBezTo>
                  <a:lnTo>
                    <a:pt x="561710" y="150086"/>
                  </a:lnTo>
                  <a:cubicBezTo>
                    <a:pt x="561710" y="231982"/>
                    <a:pt x="495320" y="298372"/>
                    <a:pt x="413423" y="298372"/>
                  </a:cubicBezTo>
                  <a:lnTo>
                    <a:pt x="148287" y="298372"/>
                  </a:lnTo>
                  <a:cubicBezTo>
                    <a:pt x="66390" y="298372"/>
                    <a:pt x="0" y="231982"/>
                    <a:pt x="0" y="150086"/>
                  </a:cubicBezTo>
                  <a:lnTo>
                    <a:pt x="0" y="148287"/>
                  </a:lnTo>
                  <a:cubicBezTo>
                    <a:pt x="0" y="66390"/>
                    <a:pt x="66390" y="0"/>
                    <a:pt x="148287"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2" name="TextBox 12"/>
            <p:cNvSpPr txBox="1"/>
            <p:nvPr/>
          </p:nvSpPr>
          <p:spPr>
            <a:xfrm>
              <a:off x="0" y="-66675"/>
              <a:ext cx="561710"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主文資料提取與清理</a:t>
              </a:r>
            </a:p>
          </p:txBody>
        </p:sp>
      </p:grpSp>
      <p:sp>
        <p:nvSpPr>
          <p:cNvPr id="13" name="Freeform 13"/>
          <p:cNvSpPr/>
          <p:nvPr/>
        </p:nvSpPr>
        <p:spPr>
          <a:xfrm>
            <a:off x="3327467" y="3127457"/>
            <a:ext cx="928300" cy="1482315"/>
          </a:xfrm>
          <a:custGeom>
            <a:avLst/>
            <a:gdLst/>
            <a:ahLst/>
            <a:cxnLst/>
            <a:rect l="l" t="t" r="r" b="b"/>
            <a:pathLst>
              <a:path w="928300" h="1482315">
                <a:moveTo>
                  <a:pt x="0" y="0"/>
                </a:moveTo>
                <a:lnTo>
                  <a:pt x="928300" y="0"/>
                </a:lnTo>
                <a:lnTo>
                  <a:pt x="928300" y="1482314"/>
                </a:lnTo>
                <a:lnTo>
                  <a:pt x="0" y="1482314"/>
                </a:lnTo>
                <a:lnTo>
                  <a:pt x="0" y="0"/>
                </a:lnTo>
                <a:close/>
              </a:path>
            </a:pathLst>
          </a:custGeom>
          <a:blipFill>
            <a:blip r:embed="rId2"/>
            <a:stretch>
              <a:fillRect/>
            </a:stretch>
          </a:blipFill>
        </p:spPr>
        <p:txBody>
          <a:bodyPr/>
          <a:lstStyle/>
          <a:p>
            <a:endParaRPr lang="zh-TW" altLang="en-US"/>
          </a:p>
        </p:txBody>
      </p:sp>
      <p:sp>
        <p:nvSpPr>
          <p:cNvPr id="14" name="Freeform 14"/>
          <p:cNvSpPr/>
          <p:nvPr/>
        </p:nvSpPr>
        <p:spPr>
          <a:xfrm>
            <a:off x="3327467" y="5713754"/>
            <a:ext cx="928300" cy="1482315"/>
          </a:xfrm>
          <a:custGeom>
            <a:avLst/>
            <a:gdLst/>
            <a:ahLst/>
            <a:cxnLst/>
            <a:rect l="l" t="t" r="r" b="b"/>
            <a:pathLst>
              <a:path w="928300" h="1482315">
                <a:moveTo>
                  <a:pt x="0" y="0"/>
                </a:moveTo>
                <a:lnTo>
                  <a:pt x="928300" y="0"/>
                </a:lnTo>
                <a:lnTo>
                  <a:pt x="928300" y="1482315"/>
                </a:lnTo>
                <a:lnTo>
                  <a:pt x="0" y="1482315"/>
                </a:lnTo>
                <a:lnTo>
                  <a:pt x="0" y="0"/>
                </a:lnTo>
                <a:close/>
              </a:path>
            </a:pathLst>
          </a:custGeom>
          <a:blipFill>
            <a:blip r:embed="rId2"/>
            <a:stretch>
              <a:fillRect/>
            </a:stretch>
          </a:blipFill>
        </p:spPr>
        <p:txBody>
          <a:bodyPr/>
          <a:lstStyle/>
          <a:p>
            <a:endParaRPr lang="zh-TW" altLang="en-US"/>
          </a:p>
        </p:txBody>
      </p:sp>
      <p:sp>
        <p:nvSpPr>
          <p:cNvPr id="15" name="Freeform 15"/>
          <p:cNvSpPr/>
          <p:nvPr/>
        </p:nvSpPr>
        <p:spPr>
          <a:xfrm>
            <a:off x="5589440" y="1085431"/>
            <a:ext cx="12641410" cy="8293859"/>
          </a:xfrm>
          <a:custGeom>
            <a:avLst/>
            <a:gdLst/>
            <a:ahLst/>
            <a:cxnLst/>
            <a:rect l="l" t="t" r="r" b="b"/>
            <a:pathLst>
              <a:path w="12641410" h="8293859">
                <a:moveTo>
                  <a:pt x="0" y="0"/>
                </a:moveTo>
                <a:lnTo>
                  <a:pt x="12641410" y="0"/>
                </a:lnTo>
                <a:lnTo>
                  <a:pt x="12641410" y="8293859"/>
                </a:lnTo>
                <a:lnTo>
                  <a:pt x="0" y="8293859"/>
                </a:lnTo>
                <a:lnTo>
                  <a:pt x="0" y="0"/>
                </a:lnTo>
                <a:close/>
              </a:path>
            </a:pathLst>
          </a:custGeom>
          <a:blipFill>
            <a:blip r:embed="rId3"/>
            <a:stretch>
              <a:fillRect b="-891"/>
            </a:stretch>
          </a:blipFill>
        </p:spPr>
        <p:txBody>
          <a:bodyPr/>
          <a:lstStyle/>
          <a:p>
            <a:endParaRPr lang="zh-TW" altLang="en-US"/>
          </a:p>
        </p:txBody>
      </p:sp>
      <p:sp>
        <p:nvSpPr>
          <p:cNvPr id="16" name="TextBox 16"/>
          <p:cNvSpPr txBox="1"/>
          <p:nvPr/>
        </p:nvSpPr>
        <p:spPr>
          <a:xfrm>
            <a:off x="0" y="500349"/>
            <a:ext cx="1676401" cy="8463855"/>
          </a:xfrm>
          <a:prstGeom prst="rect">
            <a:avLst/>
          </a:prstGeom>
        </p:spPr>
        <p:txBody>
          <a:bodyPr lIns="0" tIns="0" rIns="0" bIns="0" rtlCol="0" anchor="t">
            <a:spAutoFit/>
          </a:bodyPr>
          <a:lstStyle/>
          <a:p>
            <a:pPr algn="r"/>
            <a:r>
              <a:rPr lang="en-US" sz="11000" b="1" dirty="0">
                <a:solidFill>
                  <a:srgbClr val="8C8F7B"/>
                </a:solidFill>
                <a:latin typeface="TT Norms Bold"/>
                <a:ea typeface="TT Norms Bold"/>
                <a:cs typeface="TT Norms Bold"/>
                <a:sym typeface="TT Norms Bold"/>
              </a:rPr>
              <a:t> </a:t>
            </a:r>
            <a:r>
              <a:rPr lang="en-US" sz="11000" b="1" dirty="0" err="1">
                <a:solidFill>
                  <a:srgbClr val="8C8F7B"/>
                </a:solidFill>
                <a:latin typeface="TT Norms Bold"/>
                <a:ea typeface="TT Norms Bold"/>
                <a:cs typeface="TT Norms Bold"/>
                <a:sym typeface="TT Norms Bold"/>
              </a:rPr>
              <a:t>內容介紹</a:t>
            </a:r>
            <a:endParaRPr lang="en-US" sz="11000" b="1" dirty="0">
              <a:solidFill>
                <a:srgbClr val="8C8F7B"/>
              </a:solidFill>
              <a:latin typeface="TT Norms Bold"/>
              <a:ea typeface="TT Norms Bold"/>
              <a:cs typeface="TT Norms Bold"/>
              <a:sym typeface="TT Norm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1916200" y="535413"/>
            <a:ext cx="2120662" cy="885826"/>
          </a:xfrm>
          <a:prstGeom prst="rect">
            <a:avLst/>
          </a:prstGeom>
        </p:spPr>
        <p:txBody>
          <a:bodyPr lIns="0" tIns="0" rIns="0" bIns="0" rtlCol="0" anchor="t">
            <a:spAutoFit/>
          </a:bodyPr>
          <a:lstStyle/>
          <a:p>
            <a:pPr algn="r">
              <a:lnSpc>
                <a:spcPts val="6000"/>
              </a:lnSpc>
            </a:pPr>
            <a:r>
              <a:rPr lang="en-US" sz="8000" b="1">
                <a:solidFill>
                  <a:srgbClr val="8C8F7B"/>
                </a:solidFill>
                <a:latin typeface="TT Norms Bold"/>
                <a:ea typeface="TT Norms Bold"/>
                <a:cs typeface="TT Norms Bold"/>
                <a:sym typeface="TT Norms Bold"/>
              </a:rPr>
              <a:t>PTT</a:t>
            </a:r>
          </a:p>
        </p:txBody>
      </p:sp>
      <p:grpSp>
        <p:nvGrpSpPr>
          <p:cNvPr id="4" name="Group 4"/>
          <p:cNvGrpSpPr/>
          <p:nvPr/>
        </p:nvGrpSpPr>
        <p:grpSpPr>
          <a:xfrm>
            <a:off x="2418786" y="3389382"/>
            <a:ext cx="3000146" cy="1414370"/>
            <a:chOff x="0" y="0"/>
            <a:chExt cx="632904" cy="298372"/>
          </a:xfrm>
        </p:grpSpPr>
        <p:sp>
          <p:nvSpPr>
            <p:cNvPr id="5" name="Freeform 5"/>
            <p:cNvSpPr/>
            <p:nvPr/>
          </p:nvSpPr>
          <p:spPr>
            <a:xfrm>
              <a:off x="0" y="0"/>
              <a:ext cx="632904" cy="298372"/>
            </a:xfrm>
            <a:custGeom>
              <a:avLst/>
              <a:gdLst/>
              <a:ahLst/>
              <a:cxnLst/>
              <a:rect l="l" t="t" r="r" b="b"/>
              <a:pathLst>
                <a:path w="632904" h="298372">
                  <a:moveTo>
                    <a:pt x="131606" y="0"/>
                  </a:moveTo>
                  <a:lnTo>
                    <a:pt x="501298" y="0"/>
                  </a:lnTo>
                  <a:cubicBezTo>
                    <a:pt x="573982" y="0"/>
                    <a:pt x="632904" y="58922"/>
                    <a:pt x="632904" y="131606"/>
                  </a:cubicBezTo>
                  <a:lnTo>
                    <a:pt x="632904" y="166766"/>
                  </a:lnTo>
                  <a:cubicBezTo>
                    <a:pt x="632904" y="239450"/>
                    <a:pt x="573982" y="298372"/>
                    <a:pt x="501298" y="298372"/>
                  </a:cubicBezTo>
                  <a:lnTo>
                    <a:pt x="131606" y="298372"/>
                  </a:lnTo>
                  <a:cubicBezTo>
                    <a:pt x="58922" y="298372"/>
                    <a:pt x="0" y="239450"/>
                    <a:pt x="0" y="166766"/>
                  </a:cubicBezTo>
                  <a:lnTo>
                    <a:pt x="0" y="131606"/>
                  </a:lnTo>
                  <a:cubicBezTo>
                    <a:pt x="0" y="58922"/>
                    <a:pt x="58922" y="0"/>
                    <a:pt x="131606"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6" name="TextBox 6"/>
            <p:cNvSpPr txBox="1"/>
            <p:nvPr/>
          </p:nvSpPr>
          <p:spPr>
            <a:xfrm>
              <a:off x="0" y="-66675"/>
              <a:ext cx="632904"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推文內容擷取與去重設計</a:t>
              </a:r>
            </a:p>
          </p:txBody>
        </p:sp>
      </p:grpSp>
      <p:grpSp>
        <p:nvGrpSpPr>
          <p:cNvPr id="7" name="Group 7"/>
          <p:cNvGrpSpPr/>
          <p:nvPr/>
        </p:nvGrpSpPr>
        <p:grpSpPr>
          <a:xfrm>
            <a:off x="2418786" y="6743267"/>
            <a:ext cx="2871033" cy="1414370"/>
            <a:chOff x="0" y="0"/>
            <a:chExt cx="605666" cy="298372"/>
          </a:xfrm>
        </p:grpSpPr>
        <p:sp>
          <p:nvSpPr>
            <p:cNvPr id="8" name="Freeform 8"/>
            <p:cNvSpPr/>
            <p:nvPr/>
          </p:nvSpPr>
          <p:spPr>
            <a:xfrm>
              <a:off x="0" y="0"/>
              <a:ext cx="605666" cy="298372"/>
            </a:xfrm>
            <a:custGeom>
              <a:avLst/>
              <a:gdLst/>
              <a:ahLst/>
              <a:cxnLst/>
              <a:rect l="l" t="t" r="r" b="b"/>
              <a:pathLst>
                <a:path w="605666" h="298372">
                  <a:moveTo>
                    <a:pt x="137525" y="0"/>
                  </a:moveTo>
                  <a:lnTo>
                    <a:pt x="468142" y="0"/>
                  </a:lnTo>
                  <a:cubicBezTo>
                    <a:pt x="504615" y="0"/>
                    <a:pt x="539595" y="14489"/>
                    <a:pt x="565386" y="40280"/>
                  </a:cubicBezTo>
                  <a:cubicBezTo>
                    <a:pt x="591177" y="66071"/>
                    <a:pt x="605666" y="101051"/>
                    <a:pt x="605666" y="137525"/>
                  </a:cubicBezTo>
                  <a:lnTo>
                    <a:pt x="605666" y="160848"/>
                  </a:lnTo>
                  <a:cubicBezTo>
                    <a:pt x="605666" y="197321"/>
                    <a:pt x="591177" y="232301"/>
                    <a:pt x="565386" y="258092"/>
                  </a:cubicBezTo>
                  <a:cubicBezTo>
                    <a:pt x="539595" y="283883"/>
                    <a:pt x="504615" y="298372"/>
                    <a:pt x="468142" y="298372"/>
                  </a:cubicBezTo>
                  <a:lnTo>
                    <a:pt x="137525" y="298372"/>
                  </a:lnTo>
                  <a:cubicBezTo>
                    <a:pt x="101051" y="298372"/>
                    <a:pt x="66071" y="283883"/>
                    <a:pt x="40280" y="258092"/>
                  </a:cubicBezTo>
                  <a:cubicBezTo>
                    <a:pt x="14489" y="232301"/>
                    <a:pt x="0" y="197321"/>
                    <a:pt x="0" y="160848"/>
                  </a:cubicBezTo>
                  <a:lnTo>
                    <a:pt x="0" y="137525"/>
                  </a:lnTo>
                  <a:cubicBezTo>
                    <a:pt x="0" y="101051"/>
                    <a:pt x="14489" y="66071"/>
                    <a:pt x="40280" y="40280"/>
                  </a:cubicBezTo>
                  <a:cubicBezTo>
                    <a:pt x="66071" y="14489"/>
                    <a:pt x="101051" y="0"/>
                    <a:pt x="137525"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9" name="TextBox 9"/>
            <p:cNvSpPr txBox="1"/>
            <p:nvPr/>
          </p:nvSpPr>
          <p:spPr>
            <a:xfrm>
              <a:off x="0" y="-66675"/>
              <a:ext cx="605666"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資料整合與結果輸出</a:t>
              </a:r>
            </a:p>
          </p:txBody>
        </p:sp>
      </p:grpSp>
      <p:sp>
        <p:nvSpPr>
          <p:cNvPr id="10" name="Freeform 10"/>
          <p:cNvSpPr/>
          <p:nvPr/>
        </p:nvSpPr>
        <p:spPr>
          <a:xfrm>
            <a:off x="3290162" y="1816612"/>
            <a:ext cx="928300" cy="1482315"/>
          </a:xfrm>
          <a:custGeom>
            <a:avLst/>
            <a:gdLst/>
            <a:ahLst/>
            <a:cxnLst/>
            <a:rect l="l" t="t" r="r" b="b"/>
            <a:pathLst>
              <a:path w="928300" h="1482315">
                <a:moveTo>
                  <a:pt x="0" y="0"/>
                </a:moveTo>
                <a:lnTo>
                  <a:pt x="928300" y="0"/>
                </a:lnTo>
                <a:lnTo>
                  <a:pt x="928300" y="1482315"/>
                </a:lnTo>
                <a:lnTo>
                  <a:pt x="0" y="1482315"/>
                </a:lnTo>
                <a:lnTo>
                  <a:pt x="0" y="0"/>
                </a:lnTo>
                <a:close/>
              </a:path>
            </a:pathLst>
          </a:custGeom>
          <a:blipFill>
            <a:blip r:embed="rId2"/>
            <a:stretch>
              <a:fillRect/>
            </a:stretch>
          </a:blipFill>
        </p:spPr>
        <p:txBody>
          <a:bodyPr/>
          <a:lstStyle/>
          <a:p>
            <a:endParaRPr lang="zh-TW" altLang="en-US"/>
          </a:p>
        </p:txBody>
      </p:sp>
      <p:sp>
        <p:nvSpPr>
          <p:cNvPr id="11" name="Freeform 11"/>
          <p:cNvSpPr/>
          <p:nvPr/>
        </p:nvSpPr>
        <p:spPr>
          <a:xfrm>
            <a:off x="3371090" y="5032352"/>
            <a:ext cx="928300" cy="1482315"/>
          </a:xfrm>
          <a:custGeom>
            <a:avLst/>
            <a:gdLst/>
            <a:ahLst/>
            <a:cxnLst/>
            <a:rect l="l" t="t" r="r" b="b"/>
            <a:pathLst>
              <a:path w="928300" h="1482315">
                <a:moveTo>
                  <a:pt x="0" y="0"/>
                </a:moveTo>
                <a:lnTo>
                  <a:pt x="928300" y="0"/>
                </a:lnTo>
                <a:lnTo>
                  <a:pt x="928300" y="1482315"/>
                </a:lnTo>
                <a:lnTo>
                  <a:pt x="0" y="1482315"/>
                </a:lnTo>
                <a:lnTo>
                  <a:pt x="0" y="0"/>
                </a:lnTo>
                <a:close/>
              </a:path>
            </a:pathLst>
          </a:custGeom>
          <a:blipFill>
            <a:blip r:embed="rId2"/>
            <a:stretch>
              <a:fillRect/>
            </a:stretch>
          </a:blipFill>
        </p:spPr>
        <p:txBody>
          <a:bodyPr/>
          <a:lstStyle/>
          <a:p>
            <a:endParaRPr lang="zh-TW" altLang="en-US"/>
          </a:p>
        </p:txBody>
      </p:sp>
      <p:sp>
        <p:nvSpPr>
          <p:cNvPr id="12" name="Freeform 12"/>
          <p:cNvSpPr/>
          <p:nvPr/>
        </p:nvSpPr>
        <p:spPr>
          <a:xfrm>
            <a:off x="5851607" y="287515"/>
            <a:ext cx="11797363" cy="9711971"/>
          </a:xfrm>
          <a:custGeom>
            <a:avLst/>
            <a:gdLst/>
            <a:ahLst/>
            <a:cxnLst/>
            <a:rect l="l" t="t" r="r" b="b"/>
            <a:pathLst>
              <a:path w="11797363" h="9711971">
                <a:moveTo>
                  <a:pt x="0" y="0"/>
                </a:moveTo>
                <a:lnTo>
                  <a:pt x="11797363" y="0"/>
                </a:lnTo>
                <a:lnTo>
                  <a:pt x="11797363" y="9711970"/>
                </a:lnTo>
                <a:lnTo>
                  <a:pt x="0" y="9711970"/>
                </a:lnTo>
                <a:lnTo>
                  <a:pt x="0" y="0"/>
                </a:lnTo>
                <a:close/>
              </a:path>
            </a:pathLst>
          </a:custGeom>
          <a:blipFill>
            <a:blip r:embed="rId3"/>
            <a:stretch>
              <a:fillRect/>
            </a:stretch>
          </a:blipFill>
        </p:spPr>
        <p:txBody>
          <a:bodyPr/>
          <a:lstStyle/>
          <a:p>
            <a:endParaRPr lang="zh-TW" altLang="en-US"/>
          </a:p>
        </p:txBody>
      </p:sp>
      <p:sp>
        <p:nvSpPr>
          <p:cNvPr id="13" name="TextBox 13"/>
          <p:cNvSpPr txBox="1"/>
          <p:nvPr/>
        </p:nvSpPr>
        <p:spPr>
          <a:xfrm>
            <a:off x="0" y="500349"/>
            <a:ext cx="1676401" cy="8463855"/>
          </a:xfrm>
          <a:prstGeom prst="rect">
            <a:avLst/>
          </a:prstGeom>
        </p:spPr>
        <p:txBody>
          <a:bodyPr lIns="0" tIns="0" rIns="0" bIns="0" rtlCol="0" anchor="t">
            <a:spAutoFit/>
          </a:bodyPr>
          <a:lstStyle/>
          <a:p>
            <a:pPr algn="r"/>
            <a:r>
              <a:rPr lang="en-US" sz="11000" b="1" dirty="0">
                <a:solidFill>
                  <a:srgbClr val="8C8F7B"/>
                </a:solidFill>
                <a:latin typeface="TT Norms Bold"/>
                <a:ea typeface="TT Norms Bold"/>
                <a:cs typeface="TT Norms Bold"/>
                <a:sym typeface="TT Norms Bold"/>
              </a:rPr>
              <a:t> </a:t>
            </a:r>
            <a:r>
              <a:rPr lang="en-US" sz="11000" b="1" dirty="0" err="1">
                <a:solidFill>
                  <a:srgbClr val="8C8F7B"/>
                </a:solidFill>
                <a:latin typeface="TT Norms Bold"/>
                <a:ea typeface="TT Norms Bold"/>
                <a:cs typeface="TT Norms Bold"/>
                <a:sym typeface="TT Norms Bold"/>
              </a:rPr>
              <a:t>內容介紹</a:t>
            </a:r>
            <a:endParaRPr lang="en-US" sz="11000" b="1" dirty="0">
              <a:solidFill>
                <a:srgbClr val="8C8F7B"/>
              </a:solidFill>
              <a:latin typeface="TT Norms Bold"/>
              <a:ea typeface="TT Norms Bold"/>
              <a:cs typeface="TT Norms Bold"/>
              <a:sym typeface="TT Norm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grpSp>
        <p:nvGrpSpPr>
          <p:cNvPr id="3" name="Group 3"/>
          <p:cNvGrpSpPr/>
          <p:nvPr/>
        </p:nvGrpSpPr>
        <p:grpSpPr>
          <a:xfrm>
            <a:off x="3179051" y="1028700"/>
            <a:ext cx="2793830" cy="1414370"/>
            <a:chOff x="0" y="0"/>
            <a:chExt cx="589380" cy="298372"/>
          </a:xfrm>
        </p:grpSpPr>
        <p:sp>
          <p:nvSpPr>
            <p:cNvPr id="4" name="Freeform 4"/>
            <p:cNvSpPr/>
            <p:nvPr/>
          </p:nvSpPr>
          <p:spPr>
            <a:xfrm>
              <a:off x="0" y="0"/>
              <a:ext cx="589380" cy="298372"/>
            </a:xfrm>
            <a:custGeom>
              <a:avLst/>
              <a:gdLst/>
              <a:ahLst/>
              <a:cxnLst/>
              <a:rect l="l" t="t" r="r" b="b"/>
              <a:pathLst>
                <a:path w="589380" h="298372">
                  <a:moveTo>
                    <a:pt x="141325" y="0"/>
                  </a:moveTo>
                  <a:lnTo>
                    <a:pt x="448055" y="0"/>
                  </a:lnTo>
                  <a:cubicBezTo>
                    <a:pt x="526106" y="0"/>
                    <a:pt x="589380" y="63273"/>
                    <a:pt x="589380" y="141325"/>
                  </a:cubicBezTo>
                  <a:lnTo>
                    <a:pt x="589380" y="157047"/>
                  </a:lnTo>
                  <a:cubicBezTo>
                    <a:pt x="589380" y="235099"/>
                    <a:pt x="526106" y="298372"/>
                    <a:pt x="448055" y="298372"/>
                  </a:cubicBezTo>
                  <a:lnTo>
                    <a:pt x="141325" y="298372"/>
                  </a:lnTo>
                  <a:cubicBezTo>
                    <a:pt x="63273" y="298372"/>
                    <a:pt x="0" y="235099"/>
                    <a:pt x="0" y="157047"/>
                  </a:cubicBezTo>
                  <a:lnTo>
                    <a:pt x="0" y="141325"/>
                  </a:lnTo>
                  <a:cubicBezTo>
                    <a:pt x="0" y="63273"/>
                    <a:pt x="63273" y="0"/>
                    <a:pt x="141325"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5" name="TextBox 5"/>
            <p:cNvSpPr txBox="1"/>
            <p:nvPr/>
          </p:nvSpPr>
          <p:spPr>
            <a:xfrm>
              <a:off x="0" y="-66675"/>
              <a:ext cx="589380"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檔案驗證與讀取</a:t>
              </a:r>
            </a:p>
          </p:txBody>
        </p:sp>
      </p:grpSp>
      <p:grpSp>
        <p:nvGrpSpPr>
          <p:cNvPr id="6" name="Group 6"/>
          <p:cNvGrpSpPr/>
          <p:nvPr/>
        </p:nvGrpSpPr>
        <p:grpSpPr>
          <a:xfrm>
            <a:off x="3137778" y="2909854"/>
            <a:ext cx="2876376" cy="1414370"/>
            <a:chOff x="0" y="0"/>
            <a:chExt cx="606794" cy="298372"/>
          </a:xfrm>
        </p:grpSpPr>
        <p:sp>
          <p:nvSpPr>
            <p:cNvPr id="7" name="Freeform 7"/>
            <p:cNvSpPr/>
            <p:nvPr/>
          </p:nvSpPr>
          <p:spPr>
            <a:xfrm>
              <a:off x="0" y="0"/>
              <a:ext cx="606794" cy="298372"/>
            </a:xfrm>
            <a:custGeom>
              <a:avLst/>
              <a:gdLst/>
              <a:ahLst/>
              <a:cxnLst/>
              <a:rect l="l" t="t" r="r" b="b"/>
              <a:pathLst>
                <a:path w="606794" h="298372">
                  <a:moveTo>
                    <a:pt x="137269" y="0"/>
                  </a:moveTo>
                  <a:lnTo>
                    <a:pt x="469524" y="0"/>
                  </a:lnTo>
                  <a:cubicBezTo>
                    <a:pt x="545336" y="0"/>
                    <a:pt x="606794" y="61458"/>
                    <a:pt x="606794" y="137269"/>
                  </a:cubicBezTo>
                  <a:lnTo>
                    <a:pt x="606794" y="161103"/>
                  </a:lnTo>
                  <a:cubicBezTo>
                    <a:pt x="606794" y="236915"/>
                    <a:pt x="545336" y="298372"/>
                    <a:pt x="469524" y="298372"/>
                  </a:cubicBezTo>
                  <a:lnTo>
                    <a:pt x="137269" y="298372"/>
                  </a:lnTo>
                  <a:cubicBezTo>
                    <a:pt x="61458" y="298372"/>
                    <a:pt x="0" y="236915"/>
                    <a:pt x="0" y="161103"/>
                  </a:cubicBezTo>
                  <a:lnTo>
                    <a:pt x="0" y="137269"/>
                  </a:lnTo>
                  <a:cubicBezTo>
                    <a:pt x="0" y="61458"/>
                    <a:pt x="61458" y="0"/>
                    <a:pt x="137269"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8" name="TextBox 8"/>
            <p:cNvSpPr txBox="1"/>
            <p:nvPr/>
          </p:nvSpPr>
          <p:spPr>
            <a:xfrm>
              <a:off x="0" y="-66675"/>
              <a:ext cx="606794"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資料清理與篩選</a:t>
              </a:r>
            </a:p>
          </p:txBody>
        </p:sp>
      </p:grpSp>
      <p:grpSp>
        <p:nvGrpSpPr>
          <p:cNvPr id="9" name="Group 9"/>
          <p:cNvGrpSpPr/>
          <p:nvPr/>
        </p:nvGrpSpPr>
        <p:grpSpPr>
          <a:xfrm>
            <a:off x="3294601" y="4810683"/>
            <a:ext cx="2562730" cy="1414370"/>
            <a:chOff x="0" y="0"/>
            <a:chExt cx="540628" cy="298372"/>
          </a:xfrm>
        </p:grpSpPr>
        <p:sp>
          <p:nvSpPr>
            <p:cNvPr id="10" name="Freeform 10"/>
            <p:cNvSpPr/>
            <p:nvPr/>
          </p:nvSpPr>
          <p:spPr>
            <a:xfrm>
              <a:off x="0" y="0"/>
              <a:ext cx="540628" cy="298372"/>
            </a:xfrm>
            <a:custGeom>
              <a:avLst/>
              <a:gdLst/>
              <a:ahLst/>
              <a:cxnLst/>
              <a:rect l="l" t="t" r="r" b="b"/>
              <a:pathLst>
                <a:path w="540628" h="298372">
                  <a:moveTo>
                    <a:pt x="149186" y="0"/>
                  </a:moveTo>
                  <a:lnTo>
                    <a:pt x="391441" y="0"/>
                  </a:lnTo>
                  <a:cubicBezTo>
                    <a:pt x="473835" y="0"/>
                    <a:pt x="540628" y="66793"/>
                    <a:pt x="540628" y="149186"/>
                  </a:cubicBezTo>
                  <a:lnTo>
                    <a:pt x="540628" y="149186"/>
                  </a:lnTo>
                  <a:cubicBezTo>
                    <a:pt x="540628" y="188753"/>
                    <a:pt x="524910" y="226699"/>
                    <a:pt x="496932" y="254677"/>
                  </a:cubicBezTo>
                  <a:cubicBezTo>
                    <a:pt x="468954" y="282654"/>
                    <a:pt x="431008" y="298372"/>
                    <a:pt x="391441" y="298372"/>
                  </a:cubicBezTo>
                  <a:lnTo>
                    <a:pt x="149186" y="298372"/>
                  </a:lnTo>
                  <a:cubicBezTo>
                    <a:pt x="66793" y="298372"/>
                    <a:pt x="0" y="231579"/>
                    <a:pt x="0" y="149186"/>
                  </a:cubicBezTo>
                  <a:lnTo>
                    <a:pt x="0" y="149186"/>
                  </a:lnTo>
                  <a:cubicBezTo>
                    <a:pt x="0" y="66793"/>
                    <a:pt x="66793" y="0"/>
                    <a:pt x="149186"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1" name="TextBox 11"/>
            <p:cNvSpPr txBox="1"/>
            <p:nvPr/>
          </p:nvSpPr>
          <p:spPr>
            <a:xfrm>
              <a:off x="0" y="-66675"/>
              <a:ext cx="540628"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重複資料檢測</a:t>
              </a:r>
            </a:p>
          </p:txBody>
        </p:sp>
      </p:grpSp>
      <p:grpSp>
        <p:nvGrpSpPr>
          <p:cNvPr id="12" name="Group 12"/>
          <p:cNvGrpSpPr/>
          <p:nvPr/>
        </p:nvGrpSpPr>
        <p:grpSpPr>
          <a:xfrm>
            <a:off x="3511581" y="6802718"/>
            <a:ext cx="2128770" cy="1414370"/>
            <a:chOff x="0" y="0"/>
            <a:chExt cx="449080" cy="298372"/>
          </a:xfrm>
        </p:grpSpPr>
        <p:sp>
          <p:nvSpPr>
            <p:cNvPr id="13" name="Freeform 13"/>
            <p:cNvSpPr/>
            <p:nvPr/>
          </p:nvSpPr>
          <p:spPr>
            <a:xfrm>
              <a:off x="0" y="0"/>
              <a:ext cx="449080" cy="298372"/>
            </a:xfrm>
            <a:custGeom>
              <a:avLst/>
              <a:gdLst/>
              <a:ahLst/>
              <a:cxnLst/>
              <a:rect l="l" t="t" r="r" b="b"/>
              <a:pathLst>
                <a:path w="449080" h="298372">
                  <a:moveTo>
                    <a:pt x="149186" y="0"/>
                  </a:moveTo>
                  <a:lnTo>
                    <a:pt x="299894" y="0"/>
                  </a:lnTo>
                  <a:cubicBezTo>
                    <a:pt x="339461" y="0"/>
                    <a:pt x="377407" y="15718"/>
                    <a:pt x="405385" y="43696"/>
                  </a:cubicBezTo>
                  <a:cubicBezTo>
                    <a:pt x="433363" y="71673"/>
                    <a:pt x="449080" y="109620"/>
                    <a:pt x="449080" y="149186"/>
                  </a:cubicBezTo>
                  <a:lnTo>
                    <a:pt x="449080" y="149186"/>
                  </a:lnTo>
                  <a:cubicBezTo>
                    <a:pt x="449080" y="231579"/>
                    <a:pt x="382287" y="298372"/>
                    <a:pt x="299894" y="298372"/>
                  </a:cubicBezTo>
                  <a:lnTo>
                    <a:pt x="149186" y="298372"/>
                  </a:lnTo>
                  <a:cubicBezTo>
                    <a:pt x="66793" y="298372"/>
                    <a:pt x="0" y="231579"/>
                    <a:pt x="0" y="149186"/>
                  </a:cubicBezTo>
                  <a:lnTo>
                    <a:pt x="0" y="149186"/>
                  </a:lnTo>
                  <a:cubicBezTo>
                    <a:pt x="0" y="66793"/>
                    <a:pt x="66793" y="0"/>
                    <a:pt x="149186"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4" name="TextBox 14"/>
            <p:cNvSpPr txBox="1"/>
            <p:nvPr/>
          </p:nvSpPr>
          <p:spPr>
            <a:xfrm>
              <a:off x="0" y="-66675"/>
              <a:ext cx="449080"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結構化儲存</a:t>
              </a:r>
            </a:p>
          </p:txBody>
        </p:sp>
      </p:grpSp>
      <p:grpSp>
        <p:nvGrpSpPr>
          <p:cNvPr id="15" name="Group 15"/>
          <p:cNvGrpSpPr/>
          <p:nvPr/>
        </p:nvGrpSpPr>
        <p:grpSpPr>
          <a:xfrm>
            <a:off x="2556935" y="8769865"/>
            <a:ext cx="3876205" cy="1414370"/>
            <a:chOff x="0" y="0"/>
            <a:chExt cx="817715" cy="298372"/>
          </a:xfrm>
        </p:grpSpPr>
        <p:sp>
          <p:nvSpPr>
            <p:cNvPr id="16" name="Freeform 16"/>
            <p:cNvSpPr/>
            <p:nvPr/>
          </p:nvSpPr>
          <p:spPr>
            <a:xfrm>
              <a:off x="0" y="0"/>
              <a:ext cx="817715" cy="298372"/>
            </a:xfrm>
            <a:custGeom>
              <a:avLst/>
              <a:gdLst/>
              <a:ahLst/>
              <a:cxnLst/>
              <a:rect l="l" t="t" r="r" b="b"/>
              <a:pathLst>
                <a:path w="817715" h="298372">
                  <a:moveTo>
                    <a:pt x="101862" y="0"/>
                  </a:moveTo>
                  <a:lnTo>
                    <a:pt x="715853" y="0"/>
                  </a:lnTo>
                  <a:cubicBezTo>
                    <a:pt x="742869" y="0"/>
                    <a:pt x="768778" y="10732"/>
                    <a:pt x="787881" y="29835"/>
                  </a:cubicBezTo>
                  <a:cubicBezTo>
                    <a:pt x="806983" y="48938"/>
                    <a:pt x="817715" y="74846"/>
                    <a:pt x="817715" y="101862"/>
                  </a:cubicBezTo>
                  <a:lnTo>
                    <a:pt x="817715" y="196510"/>
                  </a:lnTo>
                  <a:cubicBezTo>
                    <a:pt x="817715" y="223526"/>
                    <a:pt x="806983" y="249435"/>
                    <a:pt x="787881" y="268538"/>
                  </a:cubicBezTo>
                  <a:cubicBezTo>
                    <a:pt x="768778" y="287640"/>
                    <a:pt x="742869" y="298372"/>
                    <a:pt x="715853" y="298372"/>
                  </a:cubicBezTo>
                  <a:lnTo>
                    <a:pt x="101862" y="298372"/>
                  </a:lnTo>
                  <a:cubicBezTo>
                    <a:pt x="74846" y="298372"/>
                    <a:pt x="48938" y="287640"/>
                    <a:pt x="29835" y="268538"/>
                  </a:cubicBezTo>
                  <a:cubicBezTo>
                    <a:pt x="10732" y="249435"/>
                    <a:pt x="0" y="223526"/>
                    <a:pt x="0" y="196510"/>
                  </a:cubicBezTo>
                  <a:lnTo>
                    <a:pt x="0" y="101862"/>
                  </a:lnTo>
                  <a:cubicBezTo>
                    <a:pt x="0" y="74846"/>
                    <a:pt x="10732" y="48938"/>
                    <a:pt x="29835" y="29835"/>
                  </a:cubicBezTo>
                  <a:cubicBezTo>
                    <a:pt x="48938" y="10732"/>
                    <a:pt x="74846" y="0"/>
                    <a:pt x="101862"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7" name="TextBox 17"/>
            <p:cNvSpPr txBox="1"/>
            <p:nvPr/>
          </p:nvSpPr>
          <p:spPr>
            <a:xfrm>
              <a:off x="0" y="-66675"/>
              <a:ext cx="817715"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過程回報與錯誤處理</a:t>
              </a:r>
            </a:p>
          </p:txBody>
        </p:sp>
      </p:grpSp>
      <p:sp>
        <p:nvSpPr>
          <p:cNvPr id="18" name="Freeform 18"/>
          <p:cNvSpPr/>
          <p:nvPr/>
        </p:nvSpPr>
        <p:spPr>
          <a:xfrm>
            <a:off x="4011826" y="1963619"/>
            <a:ext cx="928300" cy="1482315"/>
          </a:xfrm>
          <a:custGeom>
            <a:avLst/>
            <a:gdLst/>
            <a:ahLst/>
            <a:cxnLst/>
            <a:rect l="l" t="t" r="r" b="b"/>
            <a:pathLst>
              <a:path w="928300" h="1482315">
                <a:moveTo>
                  <a:pt x="0" y="0"/>
                </a:moveTo>
                <a:lnTo>
                  <a:pt x="928299" y="0"/>
                </a:lnTo>
                <a:lnTo>
                  <a:pt x="928299" y="1482315"/>
                </a:lnTo>
                <a:lnTo>
                  <a:pt x="0" y="1482315"/>
                </a:lnTo>
                <a:lnTo>
                  <a:pt x="0" y="0"/>
                </a:lnTo>
                <a:close/>
              </a:path>
            </a:pathLst>
          </a:custGeom>
          <a:blipFill>
            <a:blip r:embed="rId2"/>
            <a:stretch>
              <a:fillRect/>
            </a:stretch>
          </a:blipFill>
        </p:spPr>
        <p:txBody>
          <a:bodyPr/>
          <a:lstStyle/>
          <a:p>
            <a:endParaRPr lang="zh-TW" altLang="en-US"/>
          </a:p>
        </p:txBody>
      </p:sp>
      <p:sp>
        <p:nvSpPr>
          <p:cNvPr id="19" name="Freeform 19"/>
          <p:cNvSpPr/>
          <p:nvPr/>
        </p:nvSpPr>
        <p:spPr>
          <a:xfrm>
            <a:off x="4011826" y="3694714"/>
            <a:ext cx="928300" cy="1482315"/>
          </a:xfrm>
          <a:custGeom>
            <a:avLst/>
            <a:gdLst/>
            <a:ahLst/>
            <a:cxnLst/>
            <a:rect l="l" t="t" r="r" b="b"/>
            <a:pathLst>
              <a:path w="928300" h="1482315">
                <a:moveTo>
                  <a:pt x="0" y="0"/>
                </a:moveTo>
                <a:lnTo>
                  <a:pt x="928299" y="0"/>
                </a:lnTo>
                <a:lnTo>
                  <a:pt x="928299" y="1482315"/>
                </a:lnTo>
                <a:lnTo>
                  <a:pt x="0" y="1482315"/>
                </a:lnTo>
                <a:lnTo>
                  <a:pt x="0" y="0"/>
                </a:lnTo>
                <a:close/>
              </a:path>
            </a:pathLst>
          </a:custGeom>
          <a:blipFill>
            <a:blip r:embed="rId2"/>
            <a:stretch>
              <a:fillRect/>
            </a:stretch>
          </a:blipFill>
        </p:spPr>
        <p:txBody>
          <a:bodyPr/>
          <a:lstStyle/>
          <a:p>
            <a:endParaRPr lang="zh-TW" altLang="en-US"/>
          </a:p>
        </p:txBody>
      </p:sp>
      <p:sp>
        <p:nvSpPr>
          <p:cNvPr id="20" name="Freeform 20"/>
          <p:cNvSpPr/>
          <p:nvPr/>
        </p:nvSpPr>
        <p:spPr>
          <a:xfrm>
            <a:off x="4011826" y="5722131"/>
            <a:ext cx="928300" cy="1482315"/>
          </a:xfrm>
          <a:custGeom>
            <a:avLst/>
            <a:gdLst/>
            <a:ahLst/>
            <a:cxnLst/>
            <a:rect l="l" t="t" r="r" b="b"/>
            <a:pathLst>
              <a:path w="928300" h="1482315">
                <a:moveTo>
                  <a:pt x="0" y="0"/>
                </a:moveTo>
                <a:lnTo>
                  <a:pt x="928299" y="0"/>
                </a:lnTo>
                <a:lnTo>
                  <a:pt x="928299" y="1482314"/>
                </a:lnTo>
                <a:lnTo>
                  <a:pt x="0" y="1482314"/>
                </a:lnTo>
                <a:lnTo>
                  <a:pt x="0" y="0"/>
                </a:lnTo>
                <a:close/>
              </a:path>
            </a:pathLst>
          </a:custGeom>
          <a:blipFill>
            <a:blip r:embed="rId2"/>
            <a:stretch>
              <a:fillRect/>
            </a:stretch>
          </a:blipFill>
        </p:spPr>
        <p:txBody>
          <a:bodyPr/>
          <a:lstStyle/>
          <a:p>
            <a:endParaRPr lang="zh-TW" altLang="en-US"/>
          </a:p>
        </p:txBody>
      </p:sp>
      <p:sp>
        <p:nvSpPr>
          <p:cNvPr id="21" name="Freeform 21"/>
          <p:cNvSpPr/>
          <p:nvPr/>
        </p:nvSpPr>
        <p:spPr>
          <a:xfrm>
            <a:off x="4011826" y="7548003"/>
            <a:ext cx="928300" cy="1482315"/>
          </a:xfrm>
          <a:custGeom>
            <a:avLst/>
            <a:gdLst/>
            <a:ahLst/>
            <a:cxnLst/>
            <a:rect l="l" t="t" r="r" b="b"/>
            <a:pathLst>
              <a:path w="928300" h="1482315">
                <a:moveTo>
                  <a:pt x="0" y="0"/>
                </a:moveTo>
                <a:lnTo>
                  <a:pt x="928299" y="0"/>
                </a:lnTo>
                <a:lnTo>
                  <a:pt x="928299" y="1482315"/>
                </a:lnTo>
                <a:lnTo>
                  <a:pt x="0" y="1482315"/>
                </a:lnTo>
                <a:lnTo>
                  <a:pt x="0" y="0"/>
                </a:lnTo>
                <a:close/>
              </a:path>
            </a:pathLst>
          </a:custGeom>
          <a:blipFill>
            <a:blip r:embed="rId2"/>
            <a:stretch>
              <a:fillRect/>
            </a:stretch>
          </a:blipFill>
        </p:spPr>
        <p:txBody>
          <a:bodyPr/>
          <a:lstStyle/>
          <a:p>
            <a:endParaRPr lang="zh-TW" altLang="en-US"/>
          </a:p>
        </p:txBody>
      </p:sp>
      <p:sp>
        <p:nvSpPr>
          <p:cNvPr id="22" name="TextBox 22"/>
          <p:cNvSpPr txBox="1"/>
          <p:nvPr/>
        </p:nvSpPr>
        <p:spPr>
          <a:xfrm>
            <a:off x="1757329" y="313943"/>
            <a:ext cx="5475417" cy="714757"/>
          </a:xfrm>
          <a:prstGeom prst="rect">
            <a:avLst/>
          </a:prstGeom>
        </p:spPr>
        <p:txBody>
          <a:bodyPr lIns="0" tIns="0" rIns="0" bIns="0" rtlCol="0" anchor="t">
            <a:spAutoFit/>
          </a:bodyPr>
          <a:lstStyle/>
          <a:p>
            <a:pPr algn="r">
              <a:lnSpc>
                <a:spcPts val="4876"/>
              </a:lnSpc>
            </a:pPr>
            <a:r>
              <a:rPr lang="en-US" sz="6502" b="1">
                <a:solidFill>
                  <a:srgbClr val="8C8F7B"/>
                </a:solidFill>
                <a:latin typeface="TT Norms Bold"/>
                <a:ea typeface="TT Norms Bold"/>
                <a:cs typeface="TT Norms Bold"/>
                <a:sym typeface="TT Norms Bold"/>
              </a:rPr>
              <a:t>LINE  TODAY</a:t>
            </a:r>
          </a:p>
        </p:txBody>
      </p:sp>
      <p:sp>
        <p:nvSpPr>
          <p:cNvPr id="23" name="Freeform 23"/>
          <p:cNvSpPr/>
          <p:nvPr/>
        </p:nvSpPr>
        <p:spPr>
          <a:xfrm>
            <a:off x="7947122" y="272842"/>
            <a:ext cx="9716962" cy="9741315"/>
          </a:xfrm>
          <a:custGeom>
            <a:avLst/>
            <a:gdLst/>
            <a:ahLst/>
            <a:cxnLst/>
            <a:rect l="l" t="t" r="r" b="b"/>
            <a:pathLst>
              <a:path w="9716962" h="9741315">
                <a:moveTo>
                  <a:pt x="0" y="0"/>
                </a:moveTo>
                <a:lnTo>
                  <a:pt x="9716962" y="0"/>
                </a:lnTo>
                <a:lnTo>
                  <a:pt x="9716962" y="9741316"/>
                </a:lnTo>
                <a:lnTo>
                  <a:pt x="0" y="9741316"/>
                </a:lnTo>
                <a:lnTo>
                  <a:pt x="0" y="0"/>
                </a:lnTo>
                <a:close/>
              </a:path>
            </a:pathLst>
          </a:custGeom>
          <a:blipFill>
            <a:blip r:embed="rId3"/>
            <a:stretch>
              <a:fillRect/>
            </a:stretch>
          </a:blipFill>
        </p:spPr>
        <p:txBody>
          <a:bodyPr/>
          <a:lstStyle/>
          <a:p>
            <a:endParaRPr lang="zh-TW" altLang="en-US"/>
          </a:p>
        </p:txBody>
      </p:sp>
      <p:sp>
        <p:nvSpPr>
          <p:cNvPr id="24" name="TextBox 24"/>
          <p:cNvSpPr txBox="1"/>
          <p:nvPr/>
        </p:nvSpPr>
        <p:spPr>
          <a:xfrm>
            <a:off x="9525" y="500349"/>
            <a:ext cx="1676401" cy="8463855"/>
          </a:xfrm>
          <a:prstGeom prst="rect">
            <a:avLst/>
          </a:prstGeom>
        </p:spPr>
        <p:txBody>
          <a:bodyPr lIns="0" tIns="0" rIns="0" bIns="0" rtlCol="0" anchor="t">
            <a:spAutoFit/>
          </a:bodyPr>
          <a:lstStyle/>
          <a:p>
            <a:pPr algn="r"/>
            <a:r>
              <a:rPr lang="en-US" sz="11000" b="1" dirty="0">
                <a:solidFill>
                  <a:srgbClr val="8C8F7B"/>
                </a:solidFill>
                <a:latin typeface="TT Norms Bold"/>
                <a:ea typeface="TT Norms Bold"/>
                <a:cs typeface="TT Norms Bold"/>
                <a:sym typeface="TT Norms Bold"/>
              </a:rPr>
              <a:t> </a:t>
            </a:r>
            <a:r>
              <a:rPr lang="en-US" sz="11000" b="1" dirty="0" err="1">
                <a:solidFill>
                  <a:srgbClr val="8C8F7B"/>
                </a:solidFill>
                <a:latin typeface="TT Norms Bold"/>
                <a:ea typeface="TT Norms Bold"/>
                <a:cs typeface="TT Norms Bold"/>
                <a:sym typeface="TT Norms Bold"/>
              </a:rPr>
              <a:t>內容介紹</a:t>
            </a:r>
            <a:endParaRPr lang="en-US" sz="11000" b="1" dirty="0">
              <a:solidFill>
                <a:srgbClr val="8C8F7B"/>
              </a:solidFill>
              <a:latin typeface="TT Norms Bold"/>
              <a:ea typeface="TT Norms Bold"/>
              <a:cs typeface="TT Norms Bold"/>
              <a:sym typeface="TT Norm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詳細說明</a:t>
            </a:r>
            <a:endParaRPr lang="en-US" sz="11000" b="1" dirty="0">
              <a:solidFill>
                <a:srgbClr val="8C8F7B"/>
              </a:solidFill>
              <a:latin typeface="TT Norms Bold"/>
              <a:ea typeface="TT Norms Bold"/>
              <a:cs typeface="TT Norms Bold"/>
              <a:sym typeface="TT Norms Bold"/>
            </a:endParaRPr>
          </a:p>
        </p:txBody>
      </p:sp>
      <p:sp>
        <p:nvSpPr>
          <p:cNvPr id="4" name="TextBox 4"/>
          <p:cNvSpPr txBox="1"/>
          <p:nvPr/>
        </p:nvSpPr>
        <p:spPr>
          <a:xfrm>
            <a:off x="2107621" y="752474"/>
            <a:ext cx="5305242" cy="885826"/>
          </a:xfrm>
          <a:prstGeom prst="rect">
            <a:avLst/>
          </a:prstGeom>
        </p:spPr>
        <p:txBody>
          <a:bodyPr lIns="0" tIns="0" rIns="0" bIns="0" rtlCol="0" anchor="t">
            <a:spAutoFit/>
          </a:bodyPr>
          <a:lstStyle/>
          <a:p>
            <a:pPr algn="r">
              <a:lnSpc>
                <a:spcPts val="6000"/>
              </a:lnSpc>
            </a:pPr>
            <a:r>
              <a:rPr lang="en-US" sz="8000" b="1">
                <a:solidFill>
                  <a:srgbClr val="8C8F7B"/>
                </a:solidFill>
                <a:latin typeface="TT Norms Bold"/>
                <a:ea typeface="TT Norms Bold"/>
                <a:cs typeface="TT Norms Bold"/>
                <a:sym typeface="TT Norms Bold"/>
              </a:rPr>
              <a:t>文字預處理</a:t>
            </a:r>
          </a:p>
        </p:txBody>
      </p:sp>
      <p:sp>
        <p:nvSpPr>
          <p:cNvPr id="5" name="TextBox 5"/>
          <p:cNvSpPr txBox="1"/>
          <p:nvPr/>
        </p:nvSpPr>
        <p:spPr>
          <a:xfrm>
            <a:off x="1838905" y="1880620"/>
            <a:ext cx="14610190" cy="2635335"/>
          </a:xfrm>
          <a:prstGeom prst="rect">
            <a:avLst/>
          </a:prstGeom>
        </p:spPr>
        <p:txBody>
          <a:bodyPr lIns="0" tIns="0" rIns="0" bIns="0" rtlCol="0" anchor="t">
            <a:spAutoFit/>
          </a:bodyPr>
          <a:lstStyle/>
          <a:p>
            <a:pPr marL="817129" lvl="1" indent="-408564" algn="just">
              <a:lnSpc>
                <a:spcPts val="7191"/>
              </a:lnSpc>
              <a:buFont typeface="Arial"/>
              <a:buChar char="•"/>
            </a:pPr>
            <a:r>
              <a:rPr lang="en-US" sz="3784" b="1" spc="-158">
                <a:solidFill>
                  <a:srgbClr val="777A67"/>
                </a:solidFill>
                <a:latin typeface="TT Norms Bold"/>
                <a:ea typeface="TT Norms Bold"/>
                <a:cs typeface="TT Norms Bold"/>
                <a:sym typeface="TT Norms Bold"/>
              </a:rPr>
              <a:t>將原始影評資料轉換為結構化文字格式（後續分析）</a:t>
            </a:r>
          </a:p>
          <a:p>
            <a:pPr marL="817129" lvl="1" indent="-408564" algn="just">
              <a:lnSpc>
                <a:spcPts val="7191"/>
              </a:lnSpc>
              <a:buFont typeface="Arial"/>
              <a:buChar char="•"/>
            </a:pPr>
            <a:r>
              <a:rPr lang="en-US" sz="3784" b="1" spc="-158">
                <a:solidFill>
                  <a:srgbClr val="777A67"/>
                </a:solidFill>
                <a:latin typeface="TT Norms Bold"/>
                <a:ea typeface="TT Norms Bold"/>
                <a:cs typeface="TT Norms Bold"/>
                <a:sym typeface="TT Norms Bold"/>
              </a:rPr>
              <a:t>採用Python的jieba斷詞模組、自建電影專用詞典及停用詞表</a:t>
            </a:r>
          </a:p>
          <a:p>
            <a:pPr marL="817129" lvl="1" indent="-408564" algn="just">
              <a:lnSpc>
                <a:spcPts val="7191"/>
              </a:lnSpc>
              <a:buFont typeface="Arial"/>
              <a:buChar char="•"/>
            </a:pPr>
            <a:r>
              <a:rPr lang="en-US" sz="3784" b="1" spc="-158">
                <a:solidFill>
                  <a:srgbClr val="777A67"/>
                </a:solidFill>
                <a:latin typeface="TT Norms Bold"/>
                <a:ea typeface="TT Norms Bold"/>
                <a:cs typeface="TT Norms Bold"/>
                <a:sym typeface="TT Norms Bold"/>
              </a:rPr>
              <a:t>進行中英文混合文本的清理、斷詞與情緒標註等</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grpSp>
        <p:nvGrpSpPr>
          <p:cNvPr id="3" name="Group 3"/>
          <p:cNvGrpSpPr/>
          <p:nvPr/>
        </p:nvGrpSpPr>
        <p:grpSpPr>
          <a:xfrm>
            <a:off x="2732711" y="1504904"/>
            <a:ext cx="3920093" cy="1414370"/>
            <a:chOff x="0" y="0"/>
            <a:chExt cx="826974" cy="298372"/>
          </a:xfrm>
        </p:grpSpPr>
        <p:sp>
          <p:nvSpPr>
            <p:cNvPr id="4" name="Freeform 4"/>
            <p:cNvSpPr/>
            <p:nvPr/>
          </p:nvSpPr>
          <p:spPr>
            <a:xfrm>
              <a:off x="0" y="0"/>
              <a:ext cx="826974" cy="298372"/>
            </a:xfrm>
            <a:custGeom>
              <a:avLst/>
              <a:gdLst/>
              <a:ahLst/>
              <a:cxnLst/>
              <a:rect l="l" t="t" r="r" b="b"/>
              <a:pathLst>
                <a:path w="826974" h="298372">
                  <a:moveTo>
                    <a:pt x="100722" y="0"/>
                  </a:moveTo>
                  <a:lnTo>
                    <a:pt x="726252" y="0"/>
                  </a:lnTo>
                  <a:cubicBezTo>
                    <a:pt x="752965" y="0"/>
                    <a:pt x="778584" y="10612"/>
                    <a:pt x="797473" y="29501"/>
                  </a:cubicBezTo>
                  <a:cubicBezTo>
                    <a:pt x="816362" y="48390"/>
                    <a:pt x="826974" y="74009"/>
                    <a:pt x="826974" y="100722"/>
                  </a:cubicBezTo>
                  <a:lnTo>
                    <a:pt x="826974" y="197651"/>
                  </a:lnTo>
                  <a:cubicBezTo>
                    <a:pt x="826974" y="224364"/>
                    <a:pt x="816362" y="249983"/>
                    <a:pt x="797473" y="268872"/>
                  </a:cubicBezTo>
                  <a:cubicBezTo>
                    <a:pt x="778584" y="287761"/>
                    <a:pt x="752965" y="298372"/>
                    <a:pt x="726252" y="298372"/>
                  </a:cubicBezTo>
                  <a:lnTo>
                    <a:pt x="100722" y="298372"/>
                  </a:lnTo>
                  <a:cubicBezTo>
                    <a:pt x="74009" y="298372"/>
                    <a:pt x="48390" y="287761"/>
                    <a:pt x="29501" y="268872"/>
                  </a:cubicBezTo>
                  <a:cubicBezTo>
                    <a:pt x="10612" y="249983"/>
                    <a:pt x="0" y="224364"/>
                    <a:pt x="0" y="197651"/>
                  </a:cubicBezTo>
                  <a:lnTo>
                    <a:pt x="0" y="100722"/>
                  </a:lnTo>
                  <a:cubicBezTo>
                    <a:pt x="0" y="74009"/>
                    <a:pt x="10612" y="48390"/>
                    <a:pt x="29501" y="29501"/>
                  </a:cubicBezTo>
                  <a:cubicBezTo>
                    <a:pt x="48390" y="10612"/>
                    <a:pt x="74009" y="0"/>
                    <a:pt x="100722"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5" name="TextBox 5"/>
            <p:cNvSpPr txBox="1"/>
            <p:nvPr/>
          </p:nvSpPr>
          <p:spPr>
            <a:xfrm>
              <a:off x="0" y="-66675"/>
              <a:ext cx="826974"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字典設定與載入</a:t>
              </a:r>
            </a:p>
          </p:txBody>
        </p:sp>
      </p:grpSp>
      <p:grpSp>
        <p:nvGrpSpPr>
          <p:cNvPr id="6" name="Group 6"/>
          <p:cNvGrpSpPr/>
          <p:nvPr/>
        </p:nvGrpSpPr>
        <p:grpSpPr>
          <a:xfrm>
            <a:off x="2913783" y="8511569"/>
            <a:ext cx="3557949" cy="1414370"/>
            <a:chOff x="0" y="0"/>
            <a:chExt cx="750577" cy="298372"/>
          </a:xfrm>
        </p:grpSpPr>
        <p:sp>
          <p:nvSpPr>
            <p:cNvPr id="7" name="Freeform 7"/>
            <p:cNvSpPr/>
            <p:nvPr/>
          </p:nvSpPr>
          <p:spPr>
            <a:xfrm>
              <a:off x="0" y="0"/>
              <a:ext cx="750577" cy="298372"/>
            </a:xfrm>
            <a:custGeom>
              <a:avLst/>
              <a:gdLst/>
              <a:ahLst/>
              <a:cxnLst/>
              <a:rect l="l" t="t" r="r" b="b"/>
              <a:pathLst>
                <a:path w="750577" h="298372">
                  <a:moveTo>
                    <a:pt x="110973" y="0"/>
                  </a:moveTo>
                  <a:lnTo>
                    <a:pt x="639603" y="0"/>
                  </a:lnTo>
                  <a:cubicBezTo>
                    <a:pt x="700892" y="0"/>
                    <a:pt x="750577" y="49685"/>
                    <a:pt x="750577" y="110973"/>
                  </a:cubicBezTo>
                  <a:lnTo>
                    <a:pt x="750577" y="187399"/>
                  </a:lnTo>
                  <a:cubicBezTo>
                    <a:pt x="750577" y="248688"/>
                    <a:pt x="700892" y="298372"/>
                    <a:pt x="639603" y="298372"/>
                  </a:cubicBezTo>
                  <a:lnTo>
                    <a:pt x="110973" y="298372"/>
                  </a:lnTo>
                  <a:cubicBezTo>
                    <a:pt x="49685" y="298372"/>
                    <a:pt x="0" y="248688"/>
                    <a:pt x="0" y="187399"/>
                  </a:cubicBezTo>
                  <a:lnTo>
                    <a:pt x="0" y="110973"/>
                  </a:lnTo>
                  <a:cubicBezTo>
                    <a:pt x="0" y="49685"/>
                    <a:pt x="49685" y="0"/>
                    <a:pt x="110973"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8" name="TextBox 8"/>
            <p:cNvSpPr txBox="1"/>
            <p:nvPr/>
          </p:nvSpPr>
          <p:spPr>
            <a:xfrm>
              <a:off x="0" y="-66675"/>
              <a:ext cx="750577"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文本清理與正規化</a:t>
              </a:r>
            </a:p>
          </p:txBody>
        </p:sp>
      </p:grpSp>
      <p:sp>
        <p:nvSpPr>
          <p:cNvPr id="9" name="Freeform 9"/>
          <p:cNvSpPr/>
          <p:nvPr/>
        </p:nvSpPr>
        <p:spPr>
          <a:xfrm>
            <a:off x="4050752" y="3208467"/>
            <a:ext cx="928300" cy="1482315"/>
          </a:xfrm>
          <a:custGeom>
            <a:avLst/>
            <a:gdLst/>
            <a:ahLst/>
            <a:cxnLst/>
            <a:rect l="l" t="t" r="r" b="b"/>
            <a:pathLst>
              <a:path w="928300" h="1482315">
                <a:moveTo>
                  <a:pt x="0" y="0"/>
                </a:moveTo>
                <a:lnTo>
                  <a:pt x="928300" y="0"/>
                </a:lnTo>
                <a:lnTo>
                  <a:pt x="928300" y="1482315"/>
                </a:lnTo>
                <a:lnTo>
                  <a:pt x="0" y="1482315"/>
                </a:lnTo>
                <a:lnTo>
                  <a:pt x="0" y="0"/>
                </a:lnTo>
                <a:close/>
              </a:path>
            </a:pathLst>
          </a:custGeom>
          <a:blipFill>
            <a:blip r:embed="rId2"/>
            <a:stretch>
              <a:fillRect/>
            </a:stretch>
          </a:blipFill>
        </p:spPr>
        <p:txBody>
          <a:bodyPr/>
          <a:lstStyle/>
          <a:p>
            <a:endParaRPr lang="zh-TW" altLang="en-US"/>
          </a:p>
        </p:txBody>
      </p:sp>
      <p:sp>
        <p:nvSpPr>
          <p:cNvPr id="10" name="Freeform 10"/>
          <p:cNvSpPr/>
          <p:nvPr/>
        </p:nvSpPr>
        <p:spPr>
          <a:xfrm>
            <a:off x="4050752" y="6823832"/>
            <a:ext cx="928300" cy="1482315"/>
          </a:xfrm>
          <a:custGeom>
            <a:avLst/>
            <a:gdLst/>
            <a:ahLst/>
            <a:cxnLst/>
            <a:rect l="l" t="t" r="r" b="b"/>
            <a:pathLst>
              <a:path w="928300" h="1482315">
                <a:moveTo>
                  <a:pt x="0" y="0"/>
                </a:moveTo>
                <a:lnTo>
                  <a:pt x="928300" y="0"/>
                </a:lnTo>
                <a:lnTo>
                  <a:pt x="928300" y="1482315"/>
                </a:lnTo>
                <a:lnTo>
                  <a:pt x="0" y="1482315"/>
                </a:lnTo>
                <a:lnTo>
                  <a:pt x="0" y="0"/>
                </a:lnTo>
                <a:close/>
              </a:path>
            </a:pathLst>
          </a:custGeom>
          <a:blipFill>
            <a:blip r:embed="rId2"/>
            <a:stretch>
              <a:fillRect/>
            </a:stretch>
          </a:blipFill>
        </p:spPr>
        <p:txBody>
          <a:bodyPr/>
          <a:lstStyle/>
          <a:p>
            <a:endParaRPr lang="zh-TW" altLang="en-US"/>
          </a:p>
        </p:txBody>
      </p:sp>
      <p:sp>
        <p:nvSpPr>
          <p:cNvPr id="11" name="TextBox 11"/>
          <p:cNvSpPr txBox="1"/>
          <p:nvPr/>
        </p:nvSpPr>
        <p:spPr>
          <a:xfrm>
            <a:off x="2068944" y="478263"/>
            <a:ext cx="4609451" cy="703635"/>
          </a:xfrm>
          <a:prstGeom prst="rect">
            <a:avLst/>
          </a:prstGeom>
        </p:spPr>
        <p:txBody>
          <a:bodyPr lIns="0" tIns="0" rIns="0" bIns="0" rtlCol="0" anchor="t">
            <a:spAutoFit/>
          </a:bodyPr>
          <a:lstStyle/>
          <a:p>
            <a:pPr algn="r">
              <a:lnSpc>
                <a:spcPts val="4822"/>
              </a:lnSpc>
            </a:pPr>
            <a:r>
              <a:rPr lang="en-US" sz="6429" b="1">
                <a:solidFill>
                  <a:srgbClr val="8C8F7B"/>
                </a:solidFill>
                <a:latin typeface="TT Norms Bold"/>
                <a:ea typeface="TT Norms Bold"/>
                <a:cs typeface="TT Norms Bold"/>
                <a:sym typeface="TT Norms Bold"/>
              </a:rPr>
              <a:t>文字預處理</a:t>
            </a:r>
          </a:p>
        </p:txBody>
      </p:sp>
      <p:grpSp>
        <p:nvGrpSpPr>
          <p:cNvPr id="12" name="Group 12"/>
          <p:cNvGrpSpPr/>
          <p:nvPr/>
        </p:nvGrpSpPr>
        <p:grpSpPr>
          <a:xfrm>
            <a:off x="2732711" y="4976532"/>
            <a:ext cx="3920093" cy="1414370"/>
            <a:chOff x="0" y="0"/>
            <a:chExt cx="826974" cy="298372"/>
          </a:xfrm>
        </p:grpSpPr>
        <p:sp>
          <p:nvSpPr>
            <p:cNvPr id="13" name="Freeform 13"/>
            <p:cNvSpPr/>
            <p:nvPr/>
          </p:nvSpPr>
          <p:spPr>
            <a:xfrm>
              <a:off x="0" y="0"/>
              <a:ext cx="826974" cy="298372"/>
            </a:xfrm>
            <a:custGeom>
              <a:avLst/>
              <a:gdLst/>
              <a:ahLst/>
              <a:cxnLst/>
              <a:rect l="l" t="t" r="r" b="b"/>
              <a:pathLst>
                <a:path w="826974" h="298372">
                  <a:moveTo>
                    <a:pt x="100722" y="0"/>
                  </a:moveTo>
                  <a:lnTo>
                    <a:pt x="726252" y="0"/>
                  </a:lnTo>
                  <a:cubicBezTo>
                    <a:pt x="752965" y="0"/>
                    <a:pt x="778584" y="10612"/>
                    <a:pt x="797473" y="29501"/>
                  </a:cubicBezTo>
                  <a:cubicBezTo>
                    <a:pt x="816362" y="48390"/>
                    <a:pt x="826974" y="74009"/>
                    <a:pt x="826974" y="100722"/>
                  </a:cubicBezTo>
                  <a:lnTo>
                    <a:pt x="826974" y="197651"/>
                  </a:lnTo>
                  <a:cubicBezTo>
                    <a:pt x="826974" y="224364"/>
                    <a:pt x="816362" y="249983"/>
                    <a:pt x="797473" y="268872"/>
                  </a:cubicBezTo>
                  <a:cubicBezTo>
                    <a:pt x="778584" y="287761"/>
                    <a:pt x="752965" y="298372"/>
                    <a:pt x="726252" y="298372"/>
                  </a:cubicBezTo>
                  <a:lnTo>
                    <a:pt x="100722" y="298372"/>
                  </a:lnTo>
                  <a:cubicBezTo>
                    <a:pt x="74009" y="298372"/>
                    <a:pt x="48390" y="287761"/>
                    <a:pt x="29501" y="268872"/>
                  </a:cubicBezTo>
                  <a:cubicBezTo>
                    <a:pt x="10612" y="249983"/>
                    <a:pt x="0" y="224364"/>
                    <a:pt x="0" y="197651"/>
                  </a:cubicBezTo>
                  <a:lnTo>
                    <a:pt x="0" y="100722"/>
                  </a:lnTo>
                  <a:cubicBezTo>
                    <a:pt x="0" y="74009"/>
                    <a:pt x="10612" y="48390"/>
                    <a:pt x="29501" y="29501"/>
                  </a:cubicBezTo>
                  <a:cubicBezTo>
                    <a:pt x="48390" y="10612"/>
                    <a:pt x="74009" y="0"/>
                    <a:pt x="100722"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4" name="TextBox 14"/>
            <p:cNvSpPr txBox="1"/>
            <p:nvPr/>
          </p:nvSpPr>
          <p:spPr>
            <a:xfrm>
              <a:off x="0" y="-66675"/>
              <a:ext cx="826974"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停用詞庫建立</a:t>
              </a:r>
            </a:p>
          </p:txBody>
        </p:sp>
      </p:grpSp>
      <p:sp>
        <p:nvSpPr>
          <p:cNvPr id="15" name="Freeform 15"/>
          <p:cNvSpPr/>
          <p:nvPr/>
        </p:nvSpPr>
        <p:spPr>
          <a:xfrm>
            <a:off x="7707095" y="425073"/>
            <a:ext cx="9894473" cy="9436853"/>
          </a:xfrm>
          <a:custGeom>
            <a:avLst/>
            <a:gdLst/>
            <a:ahLst/>
            <a:cxnLst/>
            <a:rect l="l" t="t" r="r" b="b"/>
            <a:pathLst>
              <a:path w="9894473" h="9436853">
                <a:moveTo>
                  <a:pt x="0" y="0"/>
                </a:moveTo>
                <a:lnTo>
                  <a:pt x="9894473" y="0"/>
                </a:lnTo>
                <a:lnTo>
                  <a:pt x="9894473" y="9436854"/>
                </a:lnTo>
                <a:lnTo>
                  <a:pt x="0" y="9436854"/>
                </a:lnTo>
                <a:lnTo>
                  <a:pt x="0" y="0"/>
                </a:lnTo>
                <a:close/>
              </a:path>
            </a:pathLst>
          </a:custGeom>
          <a:blipFill>
            <a:blip r:embed="rId3"/>
            <a:stretch>
              <a:fillRect/>
            </a:stretch>
          </a:blipFill>
        </p:spPr>
        <p:txBody>
          <a:bodyPr/>
          <a:lstStyle/>
          <a:p>
            <a:endParaRPr lang="zh-TW" altLang="en-US"/>
          </a:p>
        </p:txBody>
      </p:sp>
      <p:sp>
        <p:nvSpPr>
          <p:cNvPr id="16" name="TextBox 16"/>
          <p:cNvSpPr txBox="1"/>
          <p:nvPr/>
        </p:nvSpPr>
        <p:spPr>
          <a:xfrm>
            <a:off x="0" y="500349"/>
            <a:ext cx="1676401" cy="8463855"/>
          </a:xfrm>
          <a:prstGeom prst="rect">
            <a:avLst/>
          </a:prstGeom>
        </p:spPr>
        <p:txBody>
          <a:bodyPr lIns="0" tIns="0" rIns="0" bIns="0" rtlCol="0" anchor="t">
            <a:spAutoFit/>
          </a:bodyPr>
          <a:lstStyle/>
          <a:p>
            <a:pPr algn="r"/>
            <a:r>
              <a:rPr lang="en-US" sz="11000" b="1" dirty="0">
                <a:solidFill>
                  <a:srgbClr val="8C8F7B"/>
                </a:solidFill>
                <a:latin typeface="TT Norms Bold"/>
                <a:ea typeface="TT Norms Bold"/>
                <a:cs typeface="TT Norms Bold"/>
                <a:sym typeface="TT Norms Bold"/>
              </a:rPr>
              <a:t> </a:t>
            </a:r>
            <a:r>
              <a:rPr lang="en-US" sz="11000" b="1" dirty="0" err="1">
                <a:solidFill>
                  <a:srgbClr val="8C8F7B"/>
                </a:solidFill>
                <a:latin typeface="TT Norms Bold"/>
                <a:ea typeface="TT Norms Bold"/>
                <a:cs typeface="TT Norms Bold"/>
                <a:sym typeface="TT Norms Bold"/>
              </a:rPr>
              <a:t>內容介紹</a:t>
            </a:r>
            <a:endParaRPr lang="en-US" sz="11000" b="1" dirty="0">
              <a:solidFill>
                <a:srgbClr val="8C8F7B"/>
              </a:solidFill>
              <a:latin typeface="TT Norms Bold"/>
              <a:ea typeface="TT Norms Bold"/>
              <a:cs typeface="TT Norms Bold"/>
              <a:sym typeface="TT Norm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grpSp>
        <p:nvGrpSpPr>
          <p:cNvPr id="3" name="Group 3"/>
          <p:cNvGrpSpPr/>
          <p:nvPr/>
        </p:nvGrpSpPr>
        <p:grpSpPr>
          <a:xfrm>
            <a:off x="2546694" y="1538544"/>
            <a:ext cx="3920093" cy="1414370"/>
            <a:chOff x="0" y="0"/>
            <a:chExt cx="826974" cy="298372"/>
          </a:xfrm>
        </p:grpSpPr>
        <p:sp>
          <p:nvSpPr>
            <p:cNvPr id="4" name="Freeform 4"/>
            <p:cNvSpPr/>
            <p:nvPr/>
          </p:nvSpPr>
          <p:spPr>
            <a:xfrm>
              <a:off x="0" y="0"/>
              <a:ext cx="826974" cy="298372"/>
            </a:xfrm>
            <a:custGeom>
              <a:avLst/>
              <a:gdLst/>
              <a:ahLst/>
              <a:cxnLst/>
              <a:rect l="l" t="t" r="r" b="b"/>
              <a:pathLst>
                <a:path w="826974" h="298372">
                  <a:moveTo>
                    <a:pt x="100722" y="0"/>
                  </a:moveTo>
                  <a:lnTo>
                    <a:pt x="726252" y="0"/>
                  </a:lnTo>
                  <a:cubicBezTo>
                    <a:pt x="752965" y="0"/>
                    <a:pt x="778584" y="10612"/>
                    <a:pt x="797473" y="29501"/>
                  </a:cubicBezTo>
                  <a:cubicBezTo>
                    <a:pt x="816362" y="48390"/>
                    <a:pt x="826974" y="74009"/>
                    <a:pt x="826974" y="100722"/>
                  </a:cubicBezTo>
                  <a:lnTo>
                    <a:pt x="826974" y="197651"/>
                  </a:lnTo>
                  <a:cubicBezTo>
                    <a:pt x="826974" y="224364"/>
                    <a:pt x="816362" y="249983"/>
                    <a:pt x="797473" y="268872"/>
                  </a:cubicBezTo>
                  <a:cubicBezTo>
                    <a:pt x="778584" y="287761"/>
                    <a:pt x="752965" y="298372"/>
                    <a:pt x="726252" y="298372"/>
                  </a:cubicBezTo>
                  <a:lnTo>
                    <a:pt x="100722" y="298372"/>
                  </a:lnTo>
                  <a:cubicBezTo>
                    <a:pt x="74009" y="298372"/>
                    <a:pt x="48390" y="287761"/>
                    <a:pt x="29501" y="268872"/>
                  </a:cubicBezTo>
                  <a:cubicBezTo>
                    <a:pt x="10612" y="249983"/>
                    <a:pt x="0" y="224364"/>
                    <a:pt x="0" y="197651"/>
                  </a:cubicBezTo>
                  <a:lnTo>
                    <a:pt x="0" y="100722"/>
                  </a:lnTo>
                  <a:cubicBezTo>
                    <a:pt x="0" y="74009"/>
                    <a:pt x="10612" y="48390"/>
                    <a:pt x="29501" y="29501"/>
                  </a:cubicBezTo>
                  <a:cubicBezTo>
                    <a:pt x="48390" y="10612"/>
                    <a:pt x="74009" y="0"/>
                    <a:pt x="100722"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5" name="TextBox 5"/>
            <p:cNvSpPr txBox="1"/>
            <p:nvPr/>
          </p:nvSpPr>
          <p:spPr>
            <a:xfrm>
              <a:off x="0" y="-66675"/>
              <a:ext cx="826974" cy="365047"/>
            </a:xfrm>
            <a:prstGeom prst="rect">
              <a:avLst/>
            </a:prstGeom>
          </p:spPr>
          <p:txBody>
            <a:bodyPr lIns="50800" tIns="50800" rIns="50800" bIns="50800" rtlCol="0" anchor="ctr"/>
            <a:lstStyle/>
            <a:p>
              <a:pPr algn="ctr">
                <a:lnSpc>
                  <a:spcPts val="4200"/>
                </a:lnSpc>
              </a:pPr>
              <a:r>
                <a:rPr lang="en-US" sz="3000" b="1" spc="-65">
                  <a:solidFill>
                    <a:srgbClr val="FF3131"/>
                  </a:solidFill>
                  <a:latin typeface="TT Norms Bold"/>
                  <a:ea typeface="TT Norms Bold"/>
                  <a:cs typeface="TT Norms Bold"/>
                  <a:sym typeface="TT Norms Bold"/>
                </a:rPr>
                <a:t>英文詞彙保護</a:t>
              </a:r>
            </a:p>
            <a:p>
              <a:pPr marL="0" lvl="0" indent="0" algn="ctr">
                <a:lnSpc>
                  <a:spcPts val="4200"/>
                </a:lnSpc>
                <a:spcBef>
                  <a:spcPct val="0"/>
                </a:spcBef>
              </a:pPr>
              <a:r>
                <a:rPr lang="en-US" sz="3000" b="1" spc="-65">
                  <a:solidFill>
                    <a:srgbClr val="FF3131"/>
                  </a:solidFill>
                  <a:latin typeface="TT Norms Bold"/>
                  <a:ea typeface="TT Norms Bold"/>
                  <a:cs typeface="TT Norms Bold"/>
                  <a:sym typeface="TT Norms Bold"/>
                </a:rPr>
                <a:t>與分詞處理</a:t>
              </a:r>
            </a:p>
          </p:txBody>
        </p:sp>
      </p:grpSp>
      <p:grpSp>
        <p:nvGrpSpPr>
          <p:cNvPr id="6" name="Group 6"/>
          <p:cNvGrpSpPr/>
          <p:nvPr/>
        </p:nvGrpSpPr>
        <p:grpSpPr>
          <a:xfrm>
            <a:off x="2727766" y="8872630"/>
            <a:ext cx="3557949" cy="1414370"/>
            <a:chOff x="0" y="0"/>
            <a:chExt cx="750577" cy="298372"/>
          </a:xfrm>
        </p:grpSpPr>
        <p:sp>
          <p:nvSpPr>
            <p:cNvPr id="7" name="Freeform 7"/>
            <p:cNvSpPr/>
            <p:nvPr/>
          </p:nvSpPr>
          <p:spPr>
            <a:xfrm>
              <a:off x="0" y="0"/>
              <a:ext cx="750577" cy="298372"/>
            </a:xfrm>
            <a:custGeom>
              <a:avLst/>
              <a:gdLst/>
              <a:ahLst/>
              <a:cxnLst/>
              <a:rect l="l" t="t" r="r" b="b"/>
              <a:pathLst>
                <a:path w="750577" h="298372">
                  <a:moveTo>
                    <a:pt x="110973" y="0"/>
                  </a:moveTo>
                  <a:lnTo>
                    <a:pt x="639603" y="0"/>
                  </a:lnTo>
                  <a:cubicBezTo>
                    <a:pt x="700892" y="0"/>
                    <a:pt x="750577" y="49685"/>
                    <a:pt x="750577" y="110973"/>
                  </a:cubicBezTo>
                  <a:lnTo>
                    <a:pt x="750577" y="187399"/>
                  </a:lnTo>
                  <a:cubicBezTo>
                    <a:pt x="750577" y="248688"/>
                    <a:pt x="700892" y="298372"/>
                    <a:pt x="639603" y="298372"/>
                  </a:cubicBezTo>
                  <a:lnTo>
                    <a:pt x="110973" y="298372"/>
                  </a:lnTo>
                  <a:cubicBezTo>
                    <a:pt x="49685" y="298372"/>
                    <a:pt x="0" y="248688"/>
                    <a:pt x="0" y="187399"/>
                  </a:cubicBezTo>
                  <a:lnTo>
                    <a:pt x="0" y="110973"/>
                  </a:lnTo>
                  <a:cubicBezTo>
                    <a:pt x="0" y="49685"/>
                    <a:pt x="49685" y="0"/>
                    <a:pt x="110973"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8" name="TextBox 8"/>
            <p:cNvSpPr txBox="1"/>
            <p:nvPr/>
          </p:nvSpPr>
          <p:spPr>
            <a:xfrm>
              <a:off x="0" y="-66675"/>
              <a:ext cx="750577"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結果輸出與資料儲存</a:t>
              </a:r>
            </a:p>
          </p:txBody>
        </p:sp>
      </p:grpSp>
      <p:sp>
        <p:nvSpPr>
          <p:cNvPr id="9" name="Freeform 9"/>
          <p:cNvSpPr/>
          <p:nvPr/>
        </p:nvSpPr>
        <p:spPr>
          <a:xfrm>
            <a:off x="3954717" y="3313697"/>
            <a:ext cx="928300" cy="1482315"/>
          </a:xfrm>
          <a:custGeom>
            <a:avLst/>
            <a:gdLst/>
            <a:ahLst/>
            <a:cxnLst/>
            <a:rect l="l" t="t" r="r" b="b"/>
            <a:pathLst>
              <a:path w="928300" h="1482315">
                <a:moveTo>
                  <a:pt x="0" y="0"/>
                </a:moveTo>
                <a:lnTo>
                  <a:pt x="928300" y="0"/>
                </a:lnTo>
                <a:lnTo>
                  <a:pt x="928300" y="1482315"/>
                </a:lnTo>
                <a:lnTo>
                  <a:pt x="0" y="1482315"/>
                </a:lnTo>
                <a:lnTo>
                  <a:pt x="0" y="0"/>
                </a:lnTo>
                <a:close/>
              </a:path>
            </a:pathLst>
          </a:custGeom>
          <a:blipFill>
            <a:blip r:embed="rId2"/>
            <a:stretch>
              <a:fillRect/>
            </a:stretch>
          </a:blipFill>
        </p:spPr>
        <p:txBody>
          <a:bodyPr/>
          <a:lstStyle/>
          <a:p>
            <a:endParaRPr lang="zh-TW" altLang="en-US"/>
          </a:p>
        </p:txBody>
      </p:sp>
      <p:sp>
        <p:nvSpPr>
          <p:cNvPr id="10" name="Freeform 10"/>
          <p:cNvSpPr/>
          <p:nvPr/>
        </p:nvSpPr>
        <p:spPr>
          <a:xfrm>
            <a:off x="3954717" y="6933115"/>
            <a:ext cx="928300" cy="1482315"/>
          </a:xfrm>
          <a:custGeom>
            <a:avLst/>
            <a:gdLst/>
            <a:ahLst/>
            <a:cxnLst/>
            <a:rect l="l" t="t" r="r" b="b"/>
            <a:pathLst>
              <a:path w="928300" h="1482315">
                <a:moveTo>
                  <a:pt x="0" y="0"/>
                </a:moveTo>
                <a:lnTo>
                  <a:pt x="928300" y="0"/>
                </a:lnTo>
                <a:lnTo>
                  <a:pt x="928300" y="1482315"/>
                </a:lnTo>
                <a:lnTo>
                  <a:pt x="0" y="1482315"/>
                </a:lnTo>
                <a:lnTo>
                  <a:pt x="0" y="0"/>
                </a:lnTo>
                <a:close/>
              </a:path>
            </a:pathLst>
          </a:custGeom>
          <a:blipFill>
            <a:blip r:embed="rId2"/>
            <a:stretch>
              <a:fillRect/>
            </a:stretch>
          </a:blipFill>
        </p:spPr>
        <p:txBody>
          <a:bodyPr/>
          <a:lstStyle/>
          <a:p>
            <a:endParaRPr lang="zh-TW" altLang="en-US"/>
          </a:p>
        </p:txBody>
      </p:sp>
      <p:sp>
        <p:nvSpPr>
          <p:cNvPr id="11" name="TextBox 11"/>
          <p:cNvSpPr txBox="1"/>
          <p:nvPr/>
        </p:nvSpPr>
        <p:spPr>
          <a:xfrm>
            <a:off x="2184097" y="506838"/>
            <a:ext cx="4527044" cy="752475"/>
          </a:xfrm>
          <a:prstGeom prst="rect">
            <a:avLst/>
          </a:prstGeom>
        </p:spPr>
        <p:txBody>
          <a:bodyPr lIns="0" tIns="0" rIns="0" bIns="0" rtlCol="0" anchor="t">
            <a:spAutoFit/>
          </a:bodyPr>
          <a:lstStyle/>
          <a:p>
            <a:pPr algn="r">
              <a:lnSpc>
                <a:spcPts val="5249"/>
              </a:lnSpc>
            </a:pPr>
            <a:r>
              <a:rPr lang="en-US" sz="6999" b="1">
                <a:solidFill>
                  <a:srgbClr val="8C8F7B"/>
                </a:solidFill>
                <a:latin typeface="TT Norms Bold"/>
                <a:ea typeface="TT Norms Bold"/>
                <a:cs typeface="TT Norms Bold"/>
                <a:sym typeface="TT Norms Bold"/>
              </a:rPr>
              <a:t>文字預處理</a:t>
            </a:r>
          </a:p>
        </p:txBody>
      </p:sp>
      <p:grpSp>
        <p:nvGrpSpPr>
          <p:cNvPr id="12" name="Group 12"/>
          <p:cNvGrpSpPr/>
          <p:nvPr/>
        </p:nvGrpSpPr>
        <p:grpSpPr>
          <a:xfrm>
            <a:off x="2546694" y="5156794"/>
            <a:ext cx="3920093" cy="1414370"/>
            <a:chOff x="0" y="0"/>
            <a:chExt cx="826974" cy="298372"/>
          </a:xfrm>
        </p:grpSpPr>
        <p:sp>
          <p:nvSpPr>
            <p:cNvPr id="13" name="Freeform 13"/>
            <p:cNvSpPr/>
            <p:nvPr/>
          </p:nvSpPr>
          <p:spPr>
            <a:xfrm>
              <a:off x="0" y="0"/>
              <a:ext cx="826974" cy="298372"/>
            </a:xfrm>
            <a:custGeom>
              <a:avLst/>
              <a:gdLst/>
              <a:ahLst/>
              <a:cxnLst/>
              <a:rect l="l" t="t" r="r" b="b"/>
              <a:pathLst>
                <a:path w="826974" h="298372">
                  <a:moveTo>
                    <a:pt x="100722" y="0"/>
                  </a:moveTo>
                  <a:lnTo>
                    <a:pt x="726252" y="0"/>
                  </a:lnTo>
                  <a:cubicBezTo>
                    <a:pt x="752965" y="0"/>
                    <a:pt x="778584" y="10612"/>
                    <a:pt x="797473" y="29501"/>
                  </a:cubicBezTo>
                  <a:cubicBezTo>
                    <a:pt x="816362" y="48390"/>
                    <a:pt x="826974" y="74009"/>
                    <a:pt x="826974" y="100722"/>
                  </a:cubicBezTo>
                  <a:lnTo>
                    <a:pt x="826974" y="197651"/>
                  </a:lnTo>
                  <a:cubicBezTo>
                    <a:pt x="826974" y="224364"/>
                    <a:pt x="816362" y="249983"/>
                    <a:pt x="797473" y="268872"/>
                  </a:cubicBezTo>
                  <a:cubicBezTo>
                    <a:pt x="778584" y="287761"/>
                    <a:pt x="752965" y="298372"/>
                    <a:pt x="726252" y="298372"/>
                  </a:cubicBezTo>
                  <a:lnTo>
                    <a:pt x="100722" y="298372"/>
                  </a:lnTo>
                  <a:cubicBezTo>
                    <a:pt x="74009" y="298372"/>
                    <a:pt x="48390" y="287761"/>
                    <a:pt x="29501" y="268872"/>
                  </a:cubicBezTo>
                  <a:cubicBezTo>
                    <a:pt x="10612" y="249983"/>
                    <a:pt x="0" y="224364"/>
                    <a:pt x="0" y="197651"/>
                  </a:cubicBezTo>
                  <a:lnTo>
                    <a:pt x="0" y="100722"/>
                  </a:lnTo>
                  <a:cubicBezTo>
                    <a:pt x="0" y="74009"/>
                    <a:pt x="10612" y="48390"/>
                    <a:pt x="29501" y="29501"/>
                  </a:cubicBezTo>
                  <a:cubicBezTo>
                    <a:pt x="48390" y="10612"/>
                    <a:pt x="74009" y="0"/>
                    <a:pt x="100722"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4" name="TextBox 14"/>
            <p:cNvSpPr txBox="1"/>
            <p:nvPr/>
          </p:nvSpPr>
          <p:spPr>
            <a:xfrm>
              <a:off x="0" y="-66675"/>
              <a:ext cx="826974"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FF3131"/>
                  </a:solidFill>
                  <a:latin typeface="TT Norms Bold"/>
                  <a:ea typeface="TT Norms Bold"/>
                  <a:cs typeface="TT Norms Bold"/>
                  <a:sym typeface="TT Norms Bold"/>
                </a:rPr>
                <a:t>情緒標註與分類</a:t>
              </a:r>
            </a:p>
          </p:txBody>
        </p:sp>
      </p:grpSp>
      <p:sp>
        <p:nvSpPr>
          <p:cNvPr id="15" name="Freeform 15"/>
          <p:cNvSpPr/>
          <p:nvPr/>
        </p:nvSpPr>
        <p:spPr>
          <a:xfrm>
            <a:off x="7215966" y="730675"/>
            <a:ext cx="10533188" cy="9229706"/>
          </a:xfrm>
          <a:custGeom>
            <a:avLst/>
            <a:gdLst/>
            <a:ahLst/>
            <a:cxnLst/>
            <a:rect l="l" t="t" r="r" b="b"/>
            <a:pathLst>
              <a:path w="10533188" h="9229706">
                <a:moveTo>
                  <a:pt x="0" y="0"/>
                </a:moveTo>
                <a:lnTo>
                  <a:pt x="10533187" y="0"/>
                </a:lnTo>
                <a:lnTo>
                  <a:pt x="10533187" y="9229706"/>
                </a:lnTo>
                <a:lnTo>
                  <a:pt x="0" y="9229706"/>
                </a:lnTo>
                <a:lnTo>
                  <a:pt x="0" y="0"/>
                </a:lnTo>
                <a:close/>
              </a:path>
            </a:pathLst>
          </a:custGeom>
          <a:blipFill>
            <a:blip r:embed="rId3"/>
            <a:stretch>
              <a:fillRect/>
            </a:stretch>
          </a:blipFill>
        </p:spPr>
        <p:txBody>
          <a:bodyPr/>
          <a:lstStyle/>
          <a:p>
            <a:endParaRPr lang="zh-TW" altLang="en-US"/>
          </a:p>
        </p:txBody>
      </p:sp>
      <p:sp>
        <p:nvSpPr>
          <p:cNvPr id="16" name="TextBox 16"/>
          <p:cNvSpPr txBox="1"/>
          <p:nvPr/>
        </p:nvSpPr>
        <p:spPr>
          <a:xfrm>
            <a:off x="0" y="500349"/>
            <a:ext cx="1676401" cy="8463855"/>
          </a:xfrm>
          <a:prstGeom prst="rect">
            <a:avLst/>
          </a:prstGeom>
        </p:spPr>
        <p:txBody>
          <a:bodyPr lIns="0" tIns="0" rIns="0" bIns="0" rtlCol="0" anchor="t">
            <a:spAutoFit/>
          </a:bodyPr>
          <a:lstStyle/>
          <a:p>
            <a:pPr algn="r"/>
            <a:r>
              <a:rPr lang="en-US" sz="11000" b="1" dirty="0">
                <a:solidFill>
                  <a:srgbClr val="8C8F7B"/>
                </a:solidFill>
                <a:latin typeface="TT Norms Bold"/>
                <a:ea typeface="TT Norms Bold"/>
                <a:cs typeface="TT Norms Bold"/>
                <a:sym typeface="TT Norms Bold"/>
              </a:rPr>
              <a:t> </a:t>
            </a:r>
            <a:r>
              <a:rPr lang="en-US" sz="11000" b="1" dirty="0" err="1">
                <a:solidFill>
                  <a:srgbClr val="8C8F7B"/>
                </a:solidFill>
                <a:latin typeface="TT Norms Bold"/>
                <a:ea typeface="TT Norms Bold"/>
                <a:cs typeface="TT Norms Bold"/>
                <a:sym typeface="TT Norms Bold"/>
              </a:rPr>
              <a:t>內容介紹</a:t>
            </a:r>
            <a:endParaRPr lang="en-US" sz="11000" b="1" dirty="0">
              <a:solidFill>
                <a:srgbClr val="8C8F7B"/>
              </a:solidFill>
              <a:latin typeface="TT Norms Bold"/>
              <a:ea typeface="TT Norms Bold"/>
              <a:cs typeface="TT Norms Bold"/>
              <a:sym typeface="TT Norms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grpSp>
        <p:nvGrpSpPr>
          <p:cNvPr id="3" name="Group 3"/>
          <p:cNvGrpSpPr/>
          <p:nvPr/>
        </p:nvGrpSpPr>
        <p:grpSpPr>
          <a:xfrm>
            <a:off x="2546694" y="1538544"/>
            <a:ext cx="3920093" cy="1414370"/>
            <a:chOff x="0" y="0"/>
            <a:chExt cx="826974" cy="298372"/>
          </a:xfrm>
        </p:grpSpPr>
        <p:sp>
          <p:nvSpPr>
            <p:cNvPr id="4" name="Freeform 4"/>
            <p:cNvSpPr/>
            <p:nvPr/>
          </p:nvSpPr>
          <p:spPr>
            <a:xfrm>
              <a:off x="0" y="0"/>
              <a:ext cx="826974" cy="298372"/>
            </a:xfrm>
            <a:custGeom>
              <a:avLst/>
              <a:gdLst/>
              <a:ahLst/>
              <a:cxnLst/>
              <a:rect l="l" t="t" r="r" b="b"/>
              <a:pathLst>
                <a:path w="826974" h="298372">
                  <a:moveTo>
                    <a:pt x="100722" y="0"/>
                  </a:moveTo>
                  <a:lnTo>
                    <a:pt x="726252" y="0"/>
                  </a:lnTo>
                  <a:cubicBezTo>
                    <a:pt x="752965" y="0"/>
                    <a:pt x="778584" y="10612"/>
                    <a:pt x="797473" y="29501"/>
                  </a:cubicBezTo>
                  <a:cubicBezTo>
                    <a:pt x="816362" y="48390"/>
                    <a:pt x="826974" y="74009"/>
                    <a:pt x="826974" y="100722"/>
                  </a:cubicBezTo>
                  <a:lnTo>
                    <a:pt x="826974" y="197651"/>
                  </a:lnTo>
                  <a:cubicBezTo>
                    <a:pt x="826974" y="224364"/>
                    <a:pt x="816362" y="249983"/>
                    <a:pt x="797473" y="268872"/>
                  </a:cubicBezTo>
                  <a:cubicBezTo>
                    <a:pt x="778584" y="287761"/>
                    <a:pt x="752965" y="298372"/>
                    <a:pt x="726252" y="298372"/>
                  </a:cubicBezTo>
                  <a:lnTo>
                    <a:pt x="100722" y="298372"/>
                  </a:lnTo>
                  <a:cubicBezTo>
                    <a:pt x="74009" y="298372"/>
                    <a:pt x="48390" y="287761"/>
                    <a:pt x="29501" y="268872"/>
                  </a:cubicBezTo>
                  <a:cubicBezTo>
                    <a:pt x="10612" y="249983"/>
                    <a:pt x="0" y="224364"/>
                    <a:pt x="0" y="197651"/>
                  </a:cubicBezTo>
                  <a:lnTo>
                    <a:pt x="0" y="100722"/>
                  </a:lnTo>
                  <a:cubicBezTo>
                    <a:pt x="0" y="74009"/>
                    <a:pt x="10612" y="48390"/>
                    <a:pt x="29501" y="29501"/>
                  </a:cubicBezTo>
                  <a:cubicBezTo>
                    <a:pt x="48390" y="10612"/>
                    <a:pt x="74009" y="0"/>
                    <a:pt x="100722"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5" name="TextBox 5"/>
            <p:cNvSpPr txBox="1"/>
            <p:nvPr/>
          </p:nvSpPr>
          <p:spPr>
            <a:xfrm>
              <a:off x="0" y="-66675"/>
              <a:ext cx="826974" cy="365047"/>
            </a:xfrm>
            <a:prstGeom prst="rect">
              <a:avLst/>
            </a:prstGeom>
          </p:spPr>
          <p:txBody>
            <a:bodyPr lIns="50800" tIns="50800" rIns="50800" bIns="50800" rtlCol="0" anchor="ctr"/>
            <a:lstStyle/>
            <a:p>
              <a:pPr algn="ctr">
                <a:lnSpc>
                  <a:spcPts val="4200"/>
                </a:lnSpc>
              </a:pPr>
              <a:r>
                <a:rPr lang="en-US" sz="3000" b="1" spc="-65">
                  <a:solidFill>
                    <a:srgbClr val="303030"/>
                  </a:solidFill>
                  <a:latin typeface="TT Norms Bold"/>
                  <a:ea typeface="TT Norms Bold"/>
                  <a:cs typeface="TT Norms Bold"/>
                  <a:sym typeface="TT Norms Bold"/>
                </a:rPr>
                <a:t>英文詞彙保護</a:t>
              </a:r>
            </a:p>
            <a:p>
              <a:pPr marL="0" lvl="0" indent="0" algn="ctr">
                <a:lnSpc>
                  <a:spcPts val="4200"/>
                </a:lnSpc>
                <a:spcBef>
                  <a:spcPct val="0"/>
                </a:spcBef>
              </a:pPr>
              <a:r>
                <a:rPr lang="en-US" sz="3000" b="1" spc="-65">
                  <a:solidFill>
                    <a:srgbClr val="303030"/>
                  </a:solidFill>
                  <a:latin typeface="TT Norms Bold"/>
                  <a:ea typeface="TT Norms Bold"/>
                  <a:cs typeface="TT Norms Bold"/>
                  <a:sym typeface="TT Norms Bold"/>
                </a:rPr>
                <a:t>與分詞處理</a:t>
              </a:r>
            </a:p>
          </p:txBody>
        </p:sp>
      </p:grpSp>
      <p:grpSp>
        <p:nvGrpSpPr>
          <p:cNvPr id="6" name="Group 6"/>
          <p:cNvGrpSpPr/>
          <p:nvPr/>
        </p:nvGrpSpPr>
        <p:grpSpPr>
          <a:xfrm>
            <a:off x="2727766" y="8872630"/>
            <a:ext cx="3557949" cy="1414370"/>
            <a:chOff x="0" y="0"/>
            <a:chExt cx="750577" cy="298372"/>
          </a:xfrm>
        </p:grpSpPr>
        <p:sp>
          <p:nvSpPr>
            <p:cNvPr id="7" name="Freeform 7"/>
            <p:cNvSpPr/>
            <p:nvPr/>
          </p:nvSpPr>
          <p:spPr>
            <a:xfrm>
              <a:off x="0" y="0"/>
              <a:ext cx="750577" cy="298372"/>
            </a:xfrm>
            <a:custGeom>
              <a:avLst/>
              <a:gdLst/>
              <a:ahLst/>
              <a:cxnLst/>
              <a:rect l="l" t="t" r="r" b="b"/>
              <a:pathLst>
                <a:path w="750577" h="298372">
                  <a:moveTo>
                    <a:pt x="110973" y="0"/>
                  </a:moveTo>
                  <a:lnTo>
                    <a:pt x="639603" y="0"/>
                  </a:lnTo>
                  <a:cubicBezTo>
                    <a:pt x="700892" y="0"/>
                    <a:pt x="750577" y="49685"/>
                    <a:pt x="750577" y="110973"/>
                  </a:cubicBezTo>
                  <a:lnTo>
                    <a:pt x="750577" y="187399"/>
                  </a:lnTo>
                  <a:cubicBezTo>
                    <a:pt x="750577" y="248688"/>
                    <a:pt x="700892" y="298372"/>
                    <a:pt x="639603" y="298372"/>
                  </a:cubicBezTo>
                  <a:lnTo>
                    <a:pt x="110973" y="298372"/>
                  </a:lnTo>
                  <a:cubicBezTo>
                    <a:pt x="49685" y="298372"/>
                    <a:pt x="0" y="248688"/>
                    <a:pt x="0" y="187399"/>
                  </a:cubicBezTo>
                  <a:lnTo>
                    <a:pt x="0" y="110973"/>
                  </a:lnTo>
                  <a:cubicBezTo>
                    <a:pt x="0" y="49685"/>
                    <a:pt x="49685" y="0"/>
                    <a:pt x="110973"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8" name="TextBox 8"/>
            <p:cNvSpPr txBox="1"/>
            <p:nvPr/>
          </p:nvSpPr>
          <p:spPr>
            <a:xfrm>
              <a:off x="0" y="-66675"/>
              <a:ext cx="750577"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FF3131"/>
                  </a:solidFill>
                  <a:latin typeface="TT Norms Bold"/>
                  <a:ea typeface="TT Norms Bold"/>
                  <a:cs typeface="TT Norms Bold"/>
                  <a:sym typeface="TT Norms Bold"/>
                </a:rPr>
                <a:t>結果輸出與資料儲存</a:t>
              </a:r>
            </a:p>
          </p:txBody>
        </p:sp>
      </p:grpSp>
      <p:sp>
        <p:nvSpPr>
          <p:cNvPr id="9" name="Freeform 9"/>
          <p:cNvSpPr/>
          <p:nvPr/>
        </p:nvSpPr>
        <p:spPr>
          <a:xfrm>
            <a:off x="3954717" y="3313697"/>
            <a:ext cx="928300" cy="1482315"/>
          </a:xfrm>
          <a:custGeom>
            <a:avLst/>
            <a:gdLst/>
            <a:ahLst/>
            <a:cxnLst/>
            <a:rect l="l" t="t" r="r" b="b"/>
            <a:pathLst>
              <a:path w="928300" h="1482315">
                <a:moveTo>
                  <a:pt x="0" y="0"/>
                </a:moveTo>
                <a:lnTo>
                  <a:pt x="928300" y="0"/>
                </a:lnTo>
                <a:lnTo>
                  <a:pt x="928300" y="1482315"/>
                </a:lnTo>
                <a:lnTo>
                  <a:pt x="0" y="1482315"/>
                </a:lnTo>
                <a:lnTo>
                  <a:pt x="0" y="0"/>
                </a:lnTo>
                <a:close/>
              </a:path>
            </a:pathLst>
          </a:custGeom>
          <a:blipFill>
            <a:blip r:embed="rId2"/>
            <a:stretch>
              <a:fillRect/>
            </a:stretch>
          </a:blipFill>
        </p:spPr>
        <p:txBody>
          <a:bodyPr/>
          <a:lstStyle/>
          <a:p>
            <a:endParaRPr lang="zh-TW" altLang="en-US"/>
          </a:p>
        </p:txBody>
      </p:sp>
      <p:sp>
        <p:nvSpPr>
          <p:cNvPr id="10" name="Freeform 10"/>
          <p:cNvSpPr/>
          <p:nvPr/>
        </p:nvSpPr>
        <p:spPr>
          <a:xfrm>
            <a:off x="3954717" y="6933115"/>
            <a:ext cx="928300" cy="1482315"/>
          </a:xfrm>
          <a:custGeom>
            <a:avLst/>
            <a:gdLst/>
            <a:ahLst/>
            <a:cxnLst/>
            <a:rect l="l" t="t" r="r" b="b"/>
            <a:pathLst>
              <a:path w="928300" h="1482315">
                <a:moveTo>
                  <a:pt x="0" y="0"/>
                </a:moveTo>
                <a:lnTo>
                  <a:pt x="928300" y="0"/>
                </a:lnTo>
                <a:lnTo>
                  <a:pt x="928300" y="1482315"/>
                </a:lnTo>
                <a:lnTo>
                  <a:pt x="0" y="1482315"/>
                </a:lnTo>
                <a:lnTo>
                  <a:pt x="0" y="0"/>
                </a:lnTo>
                <a:close/>
              </a:path>
            </a:pathLst>
          </a:custGeom>
          <a:blipFill>
            <a:blip r:embed="rId2"/>
            <a:stretch>
              <a:fillRect/>
            </a:stretch>
          </a:blipFill>
        </p:spPr>
        <p:txBody>
          <a:bodyPr/>
          <a:lstStyle/>
          <a:p>
            <a:endParaRPr lang="zh-TW" altLang="en-US"/>
          </a:p>
        </p:txBody>
      </p:sp>
      <p:sp>
        <p:nvSpPr>
          <p:cNvPr id="11" name="TextBox 11"/>
          <p:cNvSpPr txBox="1"/>
          <p:nvPr/>
        </p:nvSpPr>
        <p:spPr>
          <a:xfrm>
            <a:off x="2184097" y="506838"/>
            <a:ext cx="4527044" cy="752475"/>
          </a:xfrm>
          <a:prstGeom prst="rect">
            <a:avLst/>
          </a:prstGeom>
        </p:spPr>
        <p:txBody>
          <a:bodyPr lIns="0" tIns="0" rIns="0" bIns="0" rtlCol="0" anchor="t">
            <a:spAutoFit/>
          </a:bodyPr>
          <a:lstStyle/>
          <a:p>
            <a:pPr algn="r">
              <a:lnSpc>
                <a:spcPts val="5249"/>
              </a:lnSpc>
            </a:pPr>
            <a:r>
              <a:rPr lang="en-US" sz="6999" b="1">
                <a:solidFill>
                  <a:srgbClr val="8C8F7B"/>
                </a:solidFill>
                <a:latin typeface="TT Norms Bold"/>
                <a:ea typeface="TT Norms Bold"/>
                <a:cs typeface="TT Norms Bold"/>
                <a:sym typeface="TT Norms Bold"/>
              </a:rPr>
              <a:t>文字預處理</a:t>
            </a:r>
          </a:p>
        </p:txBody>
      </p:sp>
      <p:grpSp>
        <p:nvGrpSpPr>
          <p:cNvPr id="12" name="Group 12"/>
          <p:cNvGrpSpPr/>
          <p:nvPr/>
        </p:nvGrpSpPr>
        <p:grpSpPr>
          <a:xfrm>
            <a:off x="2546694" y="5156794"/>
            <a:ext cx="3920093" cy="1414370"/>
            <a:chOff x="0" y="0"/>
            <a:chExt cx="826974" cy="298372"/>
          </a:xfrm>
        </p:grpSpPr>
        <p:sp>
          <p:nvSpPr>
            <p:cNvPr id="13" name="Freeform 13"/>
            <p:cNvSpPr/>
            <p:nvPr/>
          </p:nvSpPr>
          <p:spPr>
            <a:xfrm>
              <a:off x="0" y="0"/>
              <a:ext cx="826974" cy="298372"/>
            </a:xfrm>
            <a:custGeom>
              <a:avLst/>
              <a:gdLst/>
              <a:ahLst/>
              <a:cxnLst/>
              <a:rect l="l" t="t" r="r" b="b"/>
              <a:pathLst>
                <a:path w="826974" h="298372">
                  <a:moveTo>
                    <a:pt x="100722" y="0"/>
                  </a:moveTo>
                  <a:lnTo>
                    <a:pt x="726252" y="0"/>
                  </a:lnTo>
                  <a:cubicBezTo>
                    <a:pt x="752965" y="0"/>
                    <a:pt x="778584" y="10612"/>
                    <a:pt x="797473" y="29501"/>
                  </a:cubicBezTo>
                  <a:cubicBezTo>
                    <a:pt x="816362" y="48390"/>
                    <a:pt x="826974" y="74009"/>
                    <a:pt x="826974" y="100722"/>
                  </a:cubicBezTo>
                  <a:lnTo>
                    <a:pt x="826974" y="197651"/>
                  </a:lnTo>
                  <a:cubicBezTo>
                    <a:pt x="826974" y="224364"/>
                    <a:pt x="816362" y="249983"/>
                    <a:pt x="797473" y="268872"/>
                  </a:cubicBezTo>
                  <a:cubicBezTo>
                    <a:pt x="778584" y="287761"/>
                    <a:pt x="752965" y="298372"/>
                    <a:pt x="726252" y="298372"/>
                  </a:cubicBezTo>
                  <a:lnTo>
                    <a:pt x="100722" y="298372"/>
                  </a:lnTo>
                  <a:cubicBezTo>
                    <a:pt x="74009" y="298372"/>
                    <a:pt x="48390" y="287761"/>
                    <a:pt x="29501" y="268872"/>
                  </a:cubicBezTo>
                  <a:cubicBezTo>
                    <a:pt x="10612" y="249983"/>
                    <a:pt x="0" y="224364"/>
                    <a:pt x="0" y="197651"/>
                  </a:cubicBezTo>
                  <a:lnTo>
                    <a:pt x="0" y="100722"/>
                  </a:lnTo>
                  <a:cubicBezTo>
                    <a:pt x="0" y="74009"/>
                    <a:pt x="10612" y="48390"/>
                    <a:pt x="29501" y="29501"/>
                  </a:cubicBezTo>
                  <a:cubicBezTo>
                    <a:pt x="48390" y="10612"/>
                    <a:pt x="74009" y="0"/>
                    <a:pt x="100722"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4" name="TextBox 14"/>
            <p:cNvSpPr txBox="1"/>
            <p:nvPr/>
          </p:nvSpPr>
          <p:spPr>
            <a:xfrm>
              <a:off x="0" y="-66675"/>
              <a:ext cx="826974"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303030"/>
                  </a:solidFill>
                  <a:latin typeface="TT Norms Bold"/>
                  <a:ea typeface="TT Norms Bold"/>
                  <a:cs typeface="TT Norms Bold"/>
                  <a:sym typeface="TT Norms Bold"/>
                </a:rPr>
                <a:t>情緒標註與分類</a:t>
              </a:r>
            </a:p>
          </p:txBody>
        </p:sp>
      </p:grpSp>
      <p:sp>
        <p:nvSpPr>
          <p:cNvPr id="15" name="TextBox 15"/>
          <p:cNvSpPr txBox="1"/>
          <p:nvPr/>
        </p:nvSpPr>
        <p:spPr>
          <a:xfrm>
            <a:off x="16990695" y="8951595"/>
            <a:ext cx="152400" cy="190500"/>
          </a:xfrm>
          <a:prstGeom prst="rect">
            <a:avLst/>
          </a:prstGeom>
        </p:spPr>
        <p:txBody>
          <a:bodyPr wrap="none" lIns="0" tIns="0" rIns="0" bIns="0" rtlCol="0" anchor="t">
            <a:spAutoFit/>
          </a:bodyPr>
          <a:lstStyle/>
          <a:p>
            <a:pPr algn="r">
              <a:lnSpc>
                <a:spcPts val="2520"/>
              </a:lnSpc>
              <a:spcBef>
                <a:spcPct val="0"/>
              </a:spcBef>
            </a:pPr>
            <a:r>
              <a:rPr lang="en-US" sz="1800" spc="-72">
                <a:solidFill>
                  <a:srgbClr val="403E3E"/>
                </a:solidFill>
                <a:latin typeface="Inter"/>
                <a:ea typeface="Inter"/>
                <a:cs typeface="Inter"/>
                <a:sym typeface="Inter"/>
              </a:rPr>
              <a:t>PAGE 16</a:t>
            </a:r>
          </a:p>
        </p:txBody>
      </p:sp>
      <p:sp>
        <p:nvSpPr>
          <p:cNvPr id="16" name="Freeform 16"/>
          <p:cNvSpPr/>
          <p:nvPr/>
        </p:nvSpPr>
        <p:spPr>
          <a:xfrm>
            <a:off x="6466788" y="3313697"/>
            <a:ext cx="11821212" cy="4004436"/>
          </a:xfrm>
          <a:custGeom>
            <a:avLst/>
            <a:gdLst/>
            <a:ahLst/>
            <a:cxnLst/>
            <a:rect l="l" t="t" r="r" b="b"/>
            <a:pathLst>
              <a:path w="11821212" h="4004436">
                <a:moveTo>
                  <a:pt x="0" y="0"/>
                </a:moveTo>
                <a:lnTo>
                  <a:pt x="11821212" y="0"/>
                </a:lnTo>
                <a:lnTo>
                  <a:pt x="11821212" y="4004436"/>
                </a:lnTo>
                <a:lnTo>
                  <a:pt x="0" y="4004436"/>
                </a:lnTo>
                <a:lnTo>
                  <a:pt x="0" y="0"/>
                </a:lnTo>
                <a:close/>
              </a:path>
            </a:pathLst>
          </a:custGeom>
          <a:blipFill>
            <a:blip r:embed="rId3"/>
            <a:stretch>
              <a:fillRect/>
            </a:stretch>
          </a:blipFill>
        </p:spPr>
        <p:txBody>
          <a:bodyPr/>
          <a:lstStyle/>
          <a:p>
            <a:endParaRPr lang="zh-TW" altLang="en-US"/>
          </a:p>
        </p:txBody>
      </p:sp>
      <p:sp>
        <p:nvSpPr>
          <p:cNvPr id="17" name="TextBox 17"/>
          <p:cNvSpPr txBox="1"/>
          <p:nvPr/>
        </p:nvSpPr>
        <p:spPr>
          <a:xfrm>
            <a:off x="0" y="506838"/>
            <a:ext cx="1676401" cy="8463855"/>
          </a:xfrm>
          <a:prstGeom prst="rect">
            <a:avLst/>
          </a:prstGeom>
        </p:spPr>
        <p:txBody>
          <a:bodyPr lIns="0" tIns="0" rIns="0" bIns="0" rtlCol="0" anchor="t">
            <a:spAutoFit/>
          </a:bodyPr>
          <a:lstStyle/>
          <a:p>
            <a:pPr algn="r"/>
            <a:r>
              <a:rPr lang="en-US" sz="11000" b="1" dirty="0">
                <a:solidFill>
                  <a:srgbClr val="8C8F7B"/>
                </a:solidFill>
                <a:latin typeface="TT Norms Bold"/>
                <a:ea typeface="TT Norms Bold"/>
                <a:cs typeface="TT Norms Bold"/>
                <a:sym typeface="TT Norms Bold"/>
              </a:rPr>
              <a:t> </a:t>
            </a:r>
            <a:r>
              <a:rPr lang="en-US" sz="11000" b="1" dirty="0" err="1">
                <a:solidFill>
                  <a:srgbClr val="8C8F7B"/>
                </a:solidFill>
                <a:latin typeface="TT Norms Bold"/>
                <a:ea typeface="TT Norms Bold"/>
                <a:cs typeface="TT Norms Bold"/>
                <a:sym typeface="TT Norms Bold"/>
              </a:rPr>
              <a:t>內容介紹</a:t>
            </a:r>
            <a:endParaRPr lang="en-US" sz="11000" b="1" dirty="0">
              <a:solidFill>
                <a:srgbClr val="8C8F7B"/>
              </a:solidFill>
              <a:latin typeface="TT Norms Bold"/>
              <a:ea typeface="TT Norms Bold"/>
              <a:cs typeface="TT Norms Bold"/>
              <a:sym typeface="TT Norms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Freeform 3"/>
          <p:cNvSpPr/>
          <p:nvPr/>
        </p:nvSpPr>
        <p:spPr>
          <a:xfrm>
            <a:off x="2797849" y="6845315"/>
            <a:ext cx="12692303" cy="2412985"/>
          </a:xfrm>
          <a:custGeom>
            <a:avLst/>
            <a:gdLst/>
            <a:ahLst/>
            <a:cxnLst/>
            <a:rect l="l" t="t" r="r" b="b"/>
            <a:pathLst>
              <a:path w="12692303" h="2412985">
                <a:moveTo>
                  <a:pt x="0" y="0"/>
                </a:moveTo>
                <a:lnTo>
                  <a:pt x="12692302" y="0"/>
                </a:lnTo>
                <a:lnTo>
                  <a:pt x="12692302" y="2412985"/>
                </a:lnTo>
                <a:lnTo>
                  <a:pt x="0" y="2412985"/>
                </a:lnTo>
                <a:lnTo>
                  <a:pt x="0" y="0"/>
                </a:lnTo>
                <a:close/>
              </a:path>
            </a:pathLst>
          </a:custGeom>
          <a:blipFill>
            <a:blip r:embed="rId2"/>
            <a:stretch>
              <a:fillRect/>
            </a:stretch>
          </a:blipFill>
        </p:spPr>
        <p:txBody>
          <a:bodyPr/>
          <a:lstStyle/>
          <a:p>
            <a:endParaRPr lang="zh-TW" altLang="en-US"/>
          </a:p>
        </p:txBody>
      </p:sp>
      <p:sp>
        <p:nvSpPr>
          <p:cNvPr id="4" name="TextBox 4"/>
          <p:cNvSpPr txBox="1"/>
          <p:nvPr/>
        </p:nvSpPr>
        <p:spPr>
          <a:xfrm>
            <a:off x="1844549" y="535413"/>
            <a:ext cx="7299451" cy="885826"/>
          </a:xfrm>
          <a:prstGeom prst="rect">
            <a:avLst/>
          </a:prstGeom>
        </p:spPr>
        <p:txBody>
          <a:bodyPr lIns="0" tIns="0" rIns="0" bIns="0" rtlCol="0" anchor="t">
            <a:spAutoFit/>
          </a:bodyPr>
          <a:lstStyle/>
          <a:p>
            <a:pPr algn="r">
              <a:lnSpc>
                <a:spcPts val="6000"/>
              </a:lnSpc>
            </a:pPr>
            <a:r>
              <a:rPr lang="en-US" sz="8000" b="1">
                <a:solidFill>
                  <a:srgbClr val="8C8F7B"/>
                </a:solidFill>
                <a:latin typeface="TT Norms Bold"/>
                <a:ea typeface="TT Norms Bold"/>
                <a:cs typeface="TT Norms Bold"/>
                <a:sym typeface="TT Norms Bold"/>
              </a:rPr>
              <a:t>文本探勘與分析</a:t>
            </a:r>
          </a:p>
        </p:txBody>
      </p:sp>
      <p:sp>
        <p:nvSpPr>
          <p:cNvPr id="5" name="TextBox 5"/>
          <p:cNvSpPr txBox="1"/>
          <p:nvPr/>
        </p:nvSpPr>
        <p:spPr>
          <a:xfrm>
            <a:off x="1844549" y="1754559"/>
            <a:ext cx="16108916" cy="4708904"/>
          </a:xfrm>
          <a:prstGeom prst="rect">
            <a:avLst/>
          </a:prstGeom>
        </p:spPr>
        <p:txBody>
          <a:bodyPr lIns="0" tIns="0" rIns="0" bIns="0" rtlCol="0" anchor="t">
            <a:spAutoFit/>
          </a:bodyPr>
          <a:lstStyle/>
          <a:p>
            <a:pPr marL="817129" lvl="1" indent="-408564" algn="just">
              <a:lnSpc>
                <a:spcPts val="5525"/>
              </a:lnSpc>
              <a:buFont typeface="Arial"/>
              <a:buChar char="•"/>
            </a:pPr>
            <a:r>
              <a:rPr lang="en-US" sz="3784" b="1" spc="-158">
                <a:solidFill>
                  <a:srgbClr val="777A67"/>
                </a:solidFill>
                <a:latin typeface="TT Norms Bold"/>
                <a:ea typeface="TT Norms Bold"/>
                <a:cs typeface="TT Norms Bold"/>
                <a:sym typeface="TT Norms Bold"/>
              </a:rPr>
              <a:t>對電影評論進行情緒分類、主題分群以及詞彙關聯性分析</a:t>
            </a:r>
          </a:p>
          <a:p>
            <a:pPr marL="817129" lvl="1" indent="-408564" algn="just">
              <a:lnSpc>
                <a:spcPts val="5525"/>
              </a:lnSpc>
              <a:buFont typeface="Arial"/>
              <a:buChar char="•"/>
            </a:pPr>
            <a:r>
              <a:rPr lang="en-US" sz="3784" b="1" spc="-158">
                <a:solidFill>
                  <a:srgbClr val="777A67"/>
                </a:solidFill>
                <a:latin typeface="TT Norms Bold"/>
                <a:ea typeface="TT Norms Bold"/>
                <a:cs typeface="TT Norms Bold"/>
                <a:sym typeface="TT Norms Bold"/>
              </a:rPr>
              <a:t>主要應用演算法</a:t>
            </a:r>
          </a:p>
          <a:p>
            <a:pPr marL="817129" lvl="1" indent="-408564" algn="just">
              <a:lnSpc>
                <a:spcPts val="5525"/>
              </a:lnSpc>
              <a:buFont typeface="Arial"/>
              <a:buChar char="•"/>
            </a:pPr>
            <a:r>
              <a:rPr lang="en-US" sz="3784" b="1" spc="-158">
                <a:solidFill>
                  <a:srgbClr val="777A67"/>
                </a:solidFill>
                <a:latin typeface="TT Norms Bold"/>
                <a:ea typeface="TT Norms Bold"/>
                <a:cs typeface="TT Norms Bold"/>
                <a:sym typeface="TT Norms Bold"/>
              </a:rPr>
              <a:t> SVM和決策樹（分類）、K-means（分群）以及Apriori （關聯規則探勘）</a:t>
            </a:r>
          </a:p>
          <a:p>
            <a:pPr marL="817129" lvl="1" indent="-408564" algn="just">
              <a:lnSpc>
                <a:spcPts val="5525"/>
              </a:lnSpc>
              <a:buFont typeface="Arial"/>
              <a:buChar char="•"/>
            </a:pPr>
            <a:r>
              <a:rPr lang="en-US" sz="3784" b="1" spc="-158">
                <a:solidFill>
                  <a:srgbClr val="FF3131"/>
                </a:solidFill>
                <a:latin typeface="TT Norms Bold"/>
                <a:ea typeface="TT Norms Bold"/>
                <a:cs typeface="TT Norms Bold"/>
                <a:sym typeface="TT Norms Bold"/>
              </a:rPr>
              <a:t>初始輸入資料（應用於探勘分析）</a:t>
            </a:r>
          </a:p>
          <a:p>
            <a:pPr marL="1511301" lvl="2" indent="-503767" algn="just">
              <a:lnSpc>
                <a:spcPts val="5110"/>
              </a:lnSpc>
              <a:buFont typeface="Arial"/>
              <a:buChar char="⚬"/>
            </a:pPr>
            <a:r>
              <a:rPr lang="en-US" sz="3500" b="1" spc="-147">
                <a:solidFill>
                  <a:srgbClr val="777A67"/>
                </a:solidFill>
                <a:latin typeface="TT Norms Bold"/>
                <a:ea typeface="TT Norms Bold"/>
                <a:cs typeface="TT Norms Bold"/>
                <a:sym typeface="TT Norms Bold"/>
              </a:rPr>
              <a:t>self.df : 原始預處理後之文本資料</a:t>
            </a:r>
          </a:p>
          <a:p>
            <a:pPr marL="1511301" lvl="2" indent="-503767" algn="just">
              <a:lnSpc>
                <a:spcPts val="5110"/>
              </a:lnSpc>
              <a:buFont typeface="Arial"/>
              <a:buChar char="⚬"/>
            </a:pPr>
            <a:r>
              <a:rPr lang="en-US" sz="3500" b="1" spc="-147">
                <a:solidFill>
                  <a:srgbClr val="777A67"/>
                </a:solidFill>
                <a:latin typeface="TT Norms Bold"/>
                <a:ea typeface="TT Norms Bold"/>
                <a:cs typeface="TT Norms Bold"/>
                <a:sym typeface="TT Norms Bold"/>
              </a:rPr>
              <a:t>self.x : 基於 df 中的字詞再 經TF-IDF 技術（TfidfVectorizer）向量化後之資料</a:t>
            </a:r>
          </a:p>
          <a:p>
            <a:pPr marL="1511301" lvl="2" indent="-503767" algn="just">
              <a:lnSpc>
                <a:spcPts val="5110"/>
              </a:lnSpc>
              <a:buFont typeface="Arial"/>
              <a:buChar char="⚬"/>
            </a:pPr>
            <a:r>
              <a:rPr lang="en-US" sz="3500" b="1" spc="-147">
                <a:solidFill>
                  <a:srgbClr val="777A67"/>
                </a:solidFill>
                <a:latin typeface="TT Norms Bold"/>
                <a:ea typeface="TT Norms Bold"/>
                <a:cs typeface="TT Norms Bold"/>
                <a:sym typeface="TT Norms Bold"/>
              </a:rPr>
              <a:t>self.y : df 中之標籤（label）資料</a:t>
            </a:r>
          </a:p>
        </p:txBody>
      </p:sp>
      <p:sp>
        <p:nvSpPr>
          <p:cNvPr id="6" name="TextBox 6"/>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詳細說明</a:t>
            </a:r>
            <a:endParaRPr lang="en-US" sz="11000" b="1" dirty="0">
              <a:solidFill>
                <a:srgbClr val="8C8F7B"/>
              </a:solidFill>
              <a:latin typeface="TT Norms Bold"/>
              <a:ea typeface="TT Norms Bold"/>
              <a:cs typeface="TT Norms Bold"/>
              <a:sym typeface="TT Norms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Freeform 3"/>
          <p:cNvSpPr/>
          <p:nvPr/>
        </p:nvSpPr>
        <p:spPr>
          <a:xfrm>
            <a:off x="3070613" y="3758744"/>
            <a:ext cx="8443918" cy="2874287"/>
          </a:xfrm>
          <a:custGeom>
            <a:avLst/>
            <a:gdLst/>
            <a:ahLst/>
            <a:cxnLst/>
            <a:rect l="l" t="t" r="r" b="b"/>
            <a:pathLst>
              <a:path w="8443918" h="2874287">
                <a:moveTo>
                  <a:pt x="0" y="0"/>
                </a:moveTo>
                <a:lnTo>
                  <a:pt x="8443918" y="0"/>
                </a:lnTo>
                <a:lnTo>
                  <a:pt x="8443918" y="2874287"/>
                </a:lnTo>
                <a:lnTo>
                  <a:pt x="0" y="2874287"/>
                </a:lnTo>
                <a:lnTo>
                  <a:pt x="0" y="0"/>
                </a:lnTo>
                <a:close/>
              </a:path>
            </a:pathLst>
          </a:custGeom>
          <a:blipFill>
            <a:blip r:embed="rId2"/>
            <a:stretch>
              <a:fillRect/>
            </a:stretch>
          </a:blipFill>
        </p:spPr>
        <p:txBody>
          <a:bodyPr/>
          <a:lstStyle/>
          <a:p>
            <a:endParaRPr lang="zh-TW" altLang="en-US"/>
          </a:p>
        </p:txBody>
      </p:sp>
      <p:sp>
        <p:nvSpPr>
          <p:cNvPr id="4" name="Freeform 4"/>
          <p:cNvSpPr/>
          <p:nvPr/>
        </p:nvSpPr>
        <p:spPr>
          <a:xfrm>
            <a:off x="3930764" y="7985875"/>
            <a:ext cx="11680034" cy="1422204"/>
          </a:xfrm>
          <a:custGeom>
            <a:avLst/>
            <a:gdLst/>
            <a:ahLst/>
            <a:cxnLst/>
            <a:rect l="l" t="t" r="r" b="b"/>
            <a:pathLst>
              <a:path w="11680034" h="1422204">
                <a:moveTo>
                  <a:pt x="0" y="0"/>
                </a:moveTo>
                <a:lnTo>
                  <a:pt x="11680034" y="0"/>
                </a:lnTo>
                <a:lnTo>
                  <a:pt x="11680034" y="1422204"/>
                </a:lnTo>
                <a:lnTo>
                  <a:pt x="0" y="1422204"/>
                </a:lnTo>
                <a:lnTo>
                  <a:pt x="0" y="0"/>
                </a:lnTo>
                <a:close/>
              </a:path>
            </a:pathLst>
          </a:custGeom>
          <a:blipFill>
            <a:blip r:embed="rId3"/>
            <a:stretch>
              <a:fillRect t="-1242" r="-839" b="-1242"/>
            </a:stretch>
          </a:blipFill>
        </p:spPr>
        <p:txBody>
          <a:bodyPr/>
          <a:lstStyle/>
          <a:p>
            <a:endParaRPr lang="zh-TW" altLang="en-US"/>
          </a:p>
        </p:txBody>
      </p:sp>
      <p:sp>
        <p:nvSpPr>
          <p:cNvPr id="5" name="Freeform 5"/>
          <p:cNvSpPr/>
          <p:nvPr/>
        </p:nvSpPr>
        <p:spPr>
          <a:xfrm rot="2000870">
            <a:off x="13122948" y="6630643"/>
            <a:ext cx="716945" cy="1144823"/>
          </a:xfrm>
          <a:custGeom>
            <a:avLst/>
            <a:gdLst/>
            <a:ahLst/>
            <a:cxnLst/>
            <a:rect l="l" t="t" r="r" b="b"/>
            <a:pathLst>
              <a:path w="716945" h="1144823">
                <a:moveTo>
                  <a:pt x="0" y="0"/>
                </a:moveTo>
                <a:lnTo>
                  <a:pt x="716946" y="0"/>
                </a:lnTo>
                <a:lnTo>
                  <a:pt x="716946" y="1144823"/>
                </a:lnTo>
                <a:lnTo>
                  <a:pt x="0" y="1144823"/>
                </a:lnTo>
                <a:lnTo>
                  <a:pt x="0" y="0"/>
                </a:lnTo>
                <a:close/>
              </a:path>
            </a:pathLst>
          </a:custGeom>
          <a:blipFill>
            <a:blip r:embed="rId4"/>
            <a:stretch>
              <a:fillRect/>
            </a:stretch>
          </a:blipFill>
        </p:spPr>
        <p:txBody>
          <a:bodyPr/>
          <a:lstStyle/>
          <a:p>
            <a:endParaRPr lang="zh-TW" altLang="en-US"/>
          </a:p>
        </p:txBody>
      </p:sp>
      <p:grpSp>
        <p:nvGrpSpPr>
          <p:cNvPr id="6" name="Group 6"/>
          <p:cNvGrpSpPr/>
          <p:nvPr/>
        </p:nvGrpSpPr>
        <p:grpSpPr>
          <a:xfrm>
            <a:off x="2651137" y="3670145"/>
            <a:ext cx="9244618" cy="3031253"/>
            <a:chOff x="0" y="0"/>
            <a:chExt cx="1950223" cy="639466"/>
          </a:xfrm>
        </p:grpSpPr>
        <p:sp>
          <p:nvSpPr>
            <p:cNvPr id="7" name="Freeform 7"/>
            <p:cNvSpPr/>
            <p:nvPr/>
          </p:nvSpPr>
          <p:spPr>
            <a:xfrm>
              <a:off x="0" y="0"/>
              <a:ext cx="1950223" cy="639466"/>
            </a:xfrm>
            <a:custGeom>
              <a:avLst/>
              <a:gdLst/>
              <a:ahLst/>
              <a:cxnLst/>
              <a:rect l="l" t="t" r="r" b="b"/>
              <a:pathLst>
                <a:path w="1950223" h="639466">
                  <a:moveTo>
                    <a:pt x="42710" y="0"/>
                  </a:moveTo>
                  <a:lnTo>
                    <a:pt x="1907513" y="0"/>
                  </a:lnTo>
                  <a:cubicBezTo>
                    <a:pt x="1931101" y="0"/>
                    <a:pt x="1950223" y="19122"/>
                    <a:pt x="1950223" y="42710"/>
                  </a:cubicBezTo>
                  <a:lnTo>
                    <a:pt x="1950223" y="596756"/>
                  </a:lnTo>
                  <a:cubicBezTo>
                    <a:pt x="1950223" y="620344"/>
                    <a:pt x="1931101" y="639466"/>
                    <a:pt x="1907513" y="639466"/>
                  </a:cubicBezTo>
                  <a:lnTo>
                    <a:pt x="42710" y="639466"/>
                  </a:lnTo>
                  <a:cubicBezTo>
                    <a:pt x="31383" y="639466"/>
                    <a:pt x="20519" y="634966"/>
                    <a:pt x="12509" y="626957"/>
                  </a:cubicBezTo>
                  <a:cubicBezTo>
                    <a:pt x="4500" y="618947"/>
                    <a:pt x="0" y="608083"/>
                    <a:pt x="0" y="596756"/>
                  </a:cubicBezTo>
                  <a:lnTo>
                    <a:pt x="0" y="42710"/>
                  </a:lnTo>
                  <a:cubicBezTo>
                    <a:pt x="0" y="19122"/>
                    <a:pt x="19122" y="0"/>
                    <a:pt x="42710"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8" name="TextBox 8"/>
            <p:cNvSpPr txBox="1"/>
            <p:nvPr/>
          </p:nvSpPr>
          <p:spPr>
            <a:xfrm>
              <a:off x="0" y="-66675"/>
              <a:ext cx="1950223" cy="706141"/>
            </a:xfrm>
            <a:prstGeom prst="rect">
              <a:avLst/>
            </a:prstGeom>
          </p:spPr>
          <p:txBody>
            <a:bodyPr lIns="50800" tIns="50800" rIns="50800" bIns="50800" rtlCol="0" anchor="ctr"/>
            <a:lstStyle/>
            <a:p>
              <a:pPr marL="0" lvl="0" indent="0" algn="ctr">
                <a:lnSpc>
                  <a:spcPts val="4200"/>
                </a:lnSpc>
                <a:spcBef>
                  <a:spcPct val="0"/>
                </a:spcBef>
              </a:pPr>
              <a:endParaRPr/>
            </a:p>
          </p:txBody>
        </p:sp>
      </p:grpSp>
      <p:grpSp>
        <p:nvGrpSpPr>
          <p:cNvPr id="9" name="Group 9"/>
          <p:cNvGrpSpPr/>
          <p:nvPr/>
        </p:nvGrpSpPr>
        <p:grpSpPr>
          <a:xfrm>
            <a:off x="3635801" y="7777854"/>
            <a:ext cx="11849704" cy="1782850"/>
            <a:chOff x="0" y="0"/>
            <a:chExt cx="2499786" cy="376106"/>
          </a:xfrm>
        </p:grpSpPr>
        <p:sp>
          <p:nvSpPr>
            <p:cNvPr id="10" name="Freeform 10"/>
            <p:cNvSpPr/>
            <p:nvPr/>
          </p:nvSpPr>
          <p:spPr>
            <a:xfrm>
              <a:off x="0" y="0"/>
              <a:ext cx="2499786" cy="376106"/>
            </a:xfrm>
            <a:custGeom>
              <a:avLst/>
              <a:gdLst/>
              <a:ahLst/>
              <a:cxnLst/>
              <a:rect l="l" t="t" r="r" b="b"/>
              <a:pathLst>
                <a:path w="2499786" h="376106">
                  <a:moveTo>
                    <a:pt x="33320" y="0"/>
                  </a:moveTo>
                  <a:lnTo>
                    <a:pt x="2466466" y="0"/>
                  </a:lnTo>
                  <a:cubicBezTo>
                    <a:pt x="2475303" y="0"/>
                    <a:pt x="2483778" y="3511"/>
                    <a:pt x="2490027" y="9759"/>
                  </a:cubicBezTo>
                  <a:cubicBezTo>
                    <a:pt x="2496276" y="16008"/>
                    <a:pt x="2499786" y="24483"/>
                    <a:pt x="2499786" y="33320"/>
                  </a:cubicBezTo>
                  <a:lnTo>
                    <a:pt x="2499786" y="342785"/>
                  </a:lnTo>
                  <a:cubicBezTo>
                    <a:pt x="2499786" y="351623"/>
                    <a:pt x="2496276" y="360098"/>
                    <a:pt x="2490027" y="366347"/>
                  </a:cubicBezTo>
                  <a:cubicBezTo>
                    <a:pt x="2483778" y="372595"/>
                    <a:pt x="2475303" y="376106"/>
                    <a:pt x="2466466" y="376106"/>
                  </a:cubicBezTo>
                  <a:lnTo>
                    <a:pt x="33320" y="376106"/>
                  </a:lnTo>
                  <a:cubicBezTo>
                    <a:pt x="24483" y="376106"/>
                    <a:pt x="16008" y="372595"/>
                    <a:pt x="9759" y="366347"/>
                  </a:cubicBezTo>
                  <a:cubicBezTo>
                    <a:pt x="3511" y="360098"/>
                    <a:pt x="0" y="351623"/>
                    <a:pt x="0" y="342785"/>
                  </a:cubicBezTo>
                  <a:lnTo>
                    <a:pt x="0" y="33320"/>
                  </a:lnTo>
                  <a:cubicBezTo>
                    <a:pt x="0" y="24483"/>
                    <a:pt x="3511" y="16008"/>
                    <a:pt x="9759" y="9759"/>
                  </a:cubicBezTo>
                  <a:cubicBezTo>
                    <a:pt x="16008" y="3511"/>
                    <a:pt x="24483" y="0"/>
                    <a:pt x="33320"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1" name="TextBox 11"/>
            <p:cNvSpPr txBox="1"/>
            <p:nvPr/>
          </p:nvSpPr>
          <p:spPr>
            <a:xfrm>
              <a:off x="0" y="-66675"/>
              <a:ext cx="2499786" cy="442781"/>
            </a:xfrm>
            <a:prstGeom prst="rect">
              <a:avLst/>
            </a:prstGeom>
          </p:spPr>
          <p:txBody>
            <a:bodyPr lIns="50800" tIns="50800" rIns="50800" bIns="50800" rtlCol="0" anchor="ctr"/>
            <a:lstStyle/>
            <a:p>
              <a:pPr marL="0" lvl="0" indent="0" algn="ctr">
                <a:lnSpc>
                  <a:spcPts val="4200"/>
                </a:lnSpc>
                <a:spcBef>
                  <a:spcPct val="0"/>
                </a:spcBef>
              </a:pPr>
              <a:endParaRPr/>
            </a:p>
          </p:txBody>
        </p:sp>
      </p:grpSp>
      <p:sp>
        <p:nvSpPr>
          <p:cNvPr id="12" name="Freeform 12"/>
          <p:cNvSpPr/>
          <p:nvPr/>
        </p:nvSpPr>
        <p:spPr>
          <a:xfrm>
            <a:off x="12867305" y="3951311"/>
            <a:ext cx="4075118" cy="2384377"/>
          </a:xfrm>
          <a:custGeom>
            <a:avLst/>
            <a:gdLst/>
            <a:ahLst/>
            <a:cxnLst/>
            <a:rect l="l" t="t" r="r" b="b"/>
            <a:pathLst>
              <a:path w="4075118" h="2384377">
                <a:moveTo>
                  <a:pt x="0" y="0"/>
                </a:moveTo>
                <a:lnTo>
                  <a:pt x="4075118" y="0"/>
                </a:lnTo>
                <a:lnTo>
                  <a:pt x="4075118" y="2384378"/>
                </a:lnTo>
                <a:lnTo>
                  <a:pt x="0" y="2384378"/>
                </a:lnTo>
                <a:lnTo>
                  <a:pt x="0" y="0"/>
                </a:lnTo>
                <a:close/>
              </a:path>
            </a:pathLst>
          </a:custGeom>
          <a:blipFill>
            <a:blip r:embed="rId5"/>
            <a:stretch>
              <a:fillRect/>
            </a:stretch>
          </a:blipFill>
        </p:spPr>
        <p:txBody>
          <a:bodyPr/>
          <a:lstStyle/>
          <a:p>
            <a:endParaRPr lang="zh-TW" altLang="en-US"/>
          </a:p>
        </p:txBody>
      </p:sp>
      <p:sp>
        <p:nvSpPr>
          <p:cNvPr id="13" name="TextBox 13"/>
          <p:cNvSpPr txBox="1"/>
          <p:nvPr/>
        </p:nvSpPr>
        <p:spPr>
          <a:xfrm>
            <a:off x="1844549" y="535413"/>
            <a:ext cx="7299451" cy="885826"/>
          </a:xfrm>
          <a:prstGeom prst="rect">
            <a:avLst/>
          </a:prstGeom>
        </p:spPr>
        <p:txBody>
          <a:bodyPr lIns="0" tIns="0" rIns="0" bIns="0" rtlCol="0" anchor="t">
            <a:spAutoFit/>
          </a:bodyPr>
          <a:lstStyle/>
          <a:p>
            <a:pPr algn="r">
              <a:lnSpc>
                <a:spcPts val="6000"/>
              </a:lnSpc>
            </a:pPr>
            <a:r>
              <a:rPr lang="en-US" sz="8000" b="1">
                <a:solidFill>
                  <a:srgbClr val="8C8F7B"/>
                </a:solidFill>
                <a:latin typeface="TT Norms Bold"/>
                <a:ea typeface="TT Norms Bold"/>
                <a:cs typeface="TT Norms Bold"/>
                <a:sym typeface="TT Norms Bold"/>
              </a:rPr>
              <a:t>文本探勘與分析</a:t>
            </a:r>
          </a:p>
        </p:txBody>
      </p:sp>
      <p:sp>
        <p:nvSpPr>
          <p:cNvPr id="14" name="TextBox 14"/>
          <p:cNvSpPr txBox="1"/>
          <p:nvPr/>
        </p:nvSpPr>
        <p:spPr>
          <a:xfrm>
            <a:off x="1844548" y="1272525"/>
            <a:ext cx="15986251" cy="2195216"/>
          </a:xfrm>
          <a:prstGeom prst="rect">
            <a:avLst/>
          </a:prstGeom>
        </p:spPr>
        <p:txBody>
          <a:bodyPr wrap="square" lIns="0" tIns="0" rIns="0" bIns="0" rtlCol="0" anchor="t">
            <a:spAutoFit/>
          </a:bodyPr>
          <a:lstStyle/>
          <a:p>
            <a:pPr marL="863599" lvl="1" indent="-431800" algn="just">
              <a:lnSpc>
                <a:spcPts val="5839"/>
              </a:lnSpc>
              <a:buFont typeface="Arial"/>
              <a:buChar char="•"/>
            </a:pPr>
            <a:r>
              <a:rPr lang="en-US" sz="3999" b="1" spc="-167" dirty="0" err="1">
                <a:solidFill>
                  <a:srgbClr val="777A67"/>
                </a:solidFill>
                <a:latin typeface="TT Norms Bold"/>
                <a:ea typeface="TT Norms Bold"/>
                <a:cs typeface="TT Norms Bold"/>
                <a:sym typeface="TT Norms Bold"/>
              </a:rPr>
              <a:t>情緒分類階段（SVM</a:t>
            </a:r>
            <a:r>
              <a:rPr lang="en-US" sz="3999" b="1" spc="-167" dirty="0">
                <a:solidFill>
                  <a:srgbClr val="777A67"/>
                </a:solidFill>
                <a:latin typeface="TT Norms Bold"/>
                <a:ea typeface="TT Norms Bold"/>
                <a:cs typeface="TT Norms Bold"/>
                <a:sym typeface="TT Norms Bold"/>
              </a:rPr>
              <a:t> &amp;</a:t>
            </a:r>
            <a:r>
              <a:rPr lang="en-US" sz="3999" b="1" spc="-167" dirty="0" err="1">
                <a:solidFill>
                  <a:srgbClr val="777A67"/>
                </a:solidFill>
                <a:latin typeface="TT Norms Bold"/>
                <a:ea typeface="TT Norms Bold"/>
                <a:cs typeface="TT Norms Bold"/>
                <a:sym typeface="TT Norms Bold"/>
              </a:rPr>
              <a:t>決策樹</a:t>
            </a:r>
            <a:r>
              <a:rPr lang="en-US" sz="3999" b="1" spc="-167" dirty="0">
                <a:solidFill>
                  <a:srgbClr val="777A67"/>
                </a:solidFill>
                <a:latin typeface="TT Norms Bold"/>
                <a:ea typeface="TT Norms Bold"/>
                <a:cs typeface="TT Norms Bold"/>
                <a:sym typeface="TT Norms Bold"/>
              </a:rPr>
              <a:t>）</a:t>
            </a:r>
          </a:p>
          <a:p>
            <a:pPr marL="863599" lvl="1" indent="-431800" algn="just">
              <a:lnSpc>
                <a:spcPts val="5839"/>
              </a:lnSpc>
              <a:buFont typeface="Arial"/>
              <a:buChar char="•"/>
            </a:pPr>
            <a:r>
              <a:rPr lang="en-US" sz="3999" b="1" spc="-167" dirty="0">
                <a:solidFill>
                  <a:srgbClr val="777A67"/>
                </a:solidFill>
                <a:latin typeface="TT Norms Bold"/>
                <a:ea typeface="TT Norms Bold"/>
                <a:cs typeface="TT Norms Bold"/>
                <a:sym typeface="TT Norms Bold"/>
              </a:rPr>
              <a:t>  </a:t>
            </a:r>
            <a:r>
              <a:rPr lang="en-US" sz="3999" b="1" spc="-167" dirty="0" err="1">
                <a:solidFill>
                  <a:srgbClr val="777A67"/>
                </a:solidFill>
                <a:latin typeface="TT Norms Bold"/>
                <a:ea typeface="TT Norms Bold"/>
                <a:cs typeface="TT Norms Bold"/>
                <a:sym typeface="TT Norms Bold"/>
              </a:rPr>
              <a:t>Input：經</a:t>
            </a:r>
            <a:r>
              <a:rPr lang="en-US" sz="3999" b="1" spc="-167" dirty="0">
                <a:solidFill>
                  <a:srgbClr val="777A67"/>
                </a:solidFill>
                <a:latin typeface="TT Norms Bold"/>
                <a:ea typeface="TT Norms Bold"/>
                <a:cs typeface="TT Norms Bold"/>
                <a:sym typeface="TT Norms Bold"/>
              </a:rPr>
              <a:t> </a:t>
            </a:r>
            <a:r>
              <a:rPr lang="en-US" sz="3999" b="1" spc="-167" dirty="0">
                <a:solidFill>
                  <a:srgbClr val="FF3131"/>
                </a:solidFill>
                <a:latin typeface="TT Norms Bold"/>
                <a:ea typeface="TT Norms Bold"/>
                <a:cs typeface="TT Norms Bold"/>
                <a:sym typeface="TT Norms Bold"/>
              </a:rPr>
              <a:t>TF-IDF </a:t>
            </a:r>
            <a:r>
              <a:rPr lang="en-US" sz="3999" b="1" spc="-167" dirty="0" err="1">
                <a:solidFill>
                  <a:srgbClr val="777A67"/>
                </a:solidFill>
                <a:latin typeface="TT Norms Bold"/>
                <a:ea typeface="TT Norms Bold"/>
                <a:cs typeface="TT Norms Bold"/>
                <a:sym typeface="TT Norms Bold"/>
              </a:rPr>
              <a:t>技術向量化後之資料</a:t>
            </a:r>
            <a:r>
              <a:rPr lang="en-US" sz="3999" b="1" spc="-167" dirty="0" err="1">
                <a:solidFill>
                  <a:srgbClr val="FF3131"/>
                </a:solidFill>
                <a:latin typeface="TT Norms Bold"/>
                <a:ea typeface="TT Norms Bold"/>
                <a:cs typeface="TT Norms Bold"/>
                <a:sym typeface="TT Norms Bold"/>
              </a:rPr>
              <a:t>（self.x</a:t>
            </a:r>
            <a:r>
              <a:rPr lang="en-US" sz="3999" b="1" spc="-167" dirty="0">
                <a:solidFill>
                  <a:srgbClr val="FF3131"/>
                </a:solidFill>
                <a:latin typeface="TT Norms Bold"/>
                <a:ea typeface="TT Norms Bold"/>
                <a:cs typeface="TT Norms Bold"/>
                <a:sym typeface="TT Norms Bold"/>
              </a:rPr>
              <a:t>）、</a:t>
            </a:r>
            <a:r>
              <a:rPr lang="en-US" sz="3999" b="1" spc="-167" dirty="0" err="1">
                <a:solidFill>
                  <a:srgbClr val="777A67"/>
                </a:solidFill>
                <a:latin typeface="TT Norms Bold"/>
                <a:ea typeface="TT Norms Bold"/>
                <a:cs typeface="TT Norms Bold"/>
                <a:sym typeface="TT Norms Bold"/>
              </a:rPr>
              <a:t>標籤資料</a:t>
            </a:r>
            <a:r>
              <a:rPr lang="en-US" sz="3999" b="1" spc="-167" dirty="0" err="1">
                <a:solidFill>
                  <a:srgbClr val="FF3131"/>
                </a:solidFill>
                <a:latin typeface="TT Norms Bold"/>
                <a:ea typeface="TT Norms Bold"/>
                <a:cs typeface="TT Norms Bold"/>
                <a:sym typeface="TT Norms Bold"/>
              </a:rPr>
              <a:t>（self.y</a:t>
            </a:r>
            <a:r>
              <a:rPr lang="en-US" sz="3999" b="1" spc="-167" dirty="0">
                <a:solidFill>
                  <a:srgbClr val="FF3131"/>
                </a:solidFill>
                <a:latin typeface="TT Norms Bold"/>
                <a:ea typeface="TT Norms Bold"/>
                <a:cs typeface="TT Norms Bold"/>
                <a:sym typeface="TT Norms Bold"/>
              </a:rPr>
              <a:t>）</a:t>
            </a:r>
          </a:p>
          <a:p>
            <a:pPr marL="863599" lvl="1" indent="-431800" algn="just">
              <a:lnSpc>
                <a:spcPts val="5839"/>
              </a:lnSpc>
              <a:buFont typeface="Arial"/>
              <a:buChar char="•"/>
            </a:pPr>
            <a:r>
              <a:rPr lang="en-US" sz="3999" b="1" spc="-167" dirty="0" err="1">
                <a:solidFill>
                  <a:srgbClr val="777A67"/>
                </a:solidFill>
                <a:latin typeface="TT Norms Bold"/>
                <a:ea typeface="TT Norms Bold"/>
                <a:cs typeface="TT Norms Bold"/>
                <a:sym typeface="TT Norms Bold"/>
              </a:rPr>
              <a:t>Output：情緒分類預測後之結果</a:t>
            </a:r>
            <a:r>
              <a:rPr lang="en-US" sz="3999" b="1" spc="-167" dirty="0" err="1">
                <a:solidFill>
                  <a:srgbClr val="FF3131"/>
                </a:solidFill>
                <a:latin typeface="TT Norms Bold"/>
                <a:ea typeface="TT Norms Bold"/>
                <a:cs typeface="TT Norms Bold"/>
                <a:sym typeface="TT Norms Bold"/>
              </a:rPr>
              <a:t>（SVM</a:t>
            </a:r>
            <a:r>
              <a:rPr lang="en-US" sz="3999" b="1" spc="-167" dirty="0">
                <a:solidFill>
                  <a:srgbClr val="FF3131"/>
                </a:solidFill>
                <a:latin typeface="TT Norms Bold"/>
                <a:ea typeface="TT Norms Bold"/>
                <a:cs typeface="TT Norms Bold"/>
                <a:sym typeface="TT Norms Bold"/>
              </a:rPr>
              <a:t>）</a:t>
            </a:r>
          </a:p>
        </p:txBody>
      </p:sp>
      <p:sp>
        <p:nvSpPr>
          <p:cNvPr id="15" name="TextBox 15"/>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詳細說明</a:t>
            </a:r>
            <a:endParaRPr lang="en-US" sz="11000" b="1" dirty="0">
              <a:solidFill>
                <a:srgbClr val="8C8F7B"/>
              </a:solidFill>
              <a:latin typeface="TT Norms Bold"/>
              <a:ea typeface="TT Norms Bold"/>
              <a:cs typeface="TT Norms Bold"/>
              <a:sym typeface="TT Norms Bold"/>
            </a:endParaRPr>
          </a:p>
        </p:txBody>
      </p:sp>
      <p:sp>
        <p:nvSpPr>
          <p:cNvPr id="16" name="TextBox 16"/>
          <p:cNvSpPr txBox="1"/>
          <p:nvPr/>
        </p:nvSpPr>
        <p:spPr>
          <a:xfrm>
            <a:off x="16990695" y="8951595"/>
            <a:ext cx="152400" cy="190500"/>
          </a:xfrm>
          <a:prstGeom prst="rect">
            <a:avLst/>
          </a:prstGeom>
        </p:spPr>
        <p:txBody>
          <a:bodyPr wrap="none" lIns="0" tIns="0" rIns="0" bIns="0" rtlCol="0" anchor="t">
            <a:spAutoFit/>
          </a:bodyPr>
          <a:lstStyle/>
          <a:p>
            <a:pPr algn="r">
              <a:lnSpc>
                <a:spcPts val="2520"/>
              </a:lnSpc>
              <a:spcBef>
                <a:spcPct val="0"/>
              </a:spcBef>
            </a:pPr>
            <a:r>
              <a:rPr lang="en-US" sz="1800" spc="-72">
                <a:solidFill>
                  <a:srgbClr val="403E3E"/>
                </a:solidFill>
                <a:latin typeface="Inter"/>
                <a:ea typeface="Inter"/>
                <a:cs typeface="Inter"/>
                <a:sym typeface="Inter"/>
              </a:rPr>
              <a:t>PAGE 18</a:t>
            </a:r>
          </a:p>
        </p:txBody>
      </p:sp>
      <p:sp>
        <p:nvSpPr>
          <p:cNvPr id="17" name="TextBox 17"/>
          <p:cNvSpPr txBox="1"/>
          <p:nvPr/>
        </p:nvSpPr>
        <p:spPr>
          <a:xfrm>
            <a:off x="6126835" y="6596622"/>
            <a:ext cx="1620465" cy="706120"/>
          </a:xfrm>
          <a:prstGeom prst="rect">
            <a:avLst/>
          </a:prstGeom>
        </p:spPr>
        <p:txBody>
          <a:bodyPr lIns="0" tIns="0" rIns="0" bIns="0" rtlCol="0" anchor="t">
            <a:spAutoFit/>
          </a:bodyPr>
          <a:lstStyle/>
          <a:p>
            <a:pPr algn="just">
              <a:lnSpc>
                <a:spcPts val="5839"/>
              </a:lnSpc>
            </a:pPr>
            <a:r>
              <a:rPr lang="en-US" sz="3999" b="1" spc="-167">
                <a:solidFill>
                  <a:srgbClr val="9F6D51"/>
                </a:solidFill>
                <a:latin typeface="TT Norms Bold"/>
                <a:ea typeface="TT Norms Bold"/>
                <a:cs typeface="TT Norms Bold"/>
                <a:sym typeface="TT Norms Bold"/>
              </a:rPr>
              <a:t>Input 1</a:t>
            </a:r>
          </a:p>
        </p:txBody>
      </p:sp>
      <p:sp>
        <p:nvSpPr>
          <p:cNvPr id="18" name="TextBox 18"/>
          <p:cNvSpPr txBox="1"/>
          <p:nvPr/>
        </p:nvSpPr>
        <p:spPr>
          <a:xfrm>
            <a:off x="1844549" y="8283575"/>
            <a:ext cx="1791252" cy="706120"/>
          </a:xfrm>
          <a:prstGeom prst="rect">
            <a:avLst/>
          </a:prstGeom>
        </p:spPr>
        <p:txBody>
          <a:bodyPr lIns="0" tIns="0" rIns="0" bIns="0" rtlCol="0" anchor="t">
            <a:spAutoFit/>
          </a:bodyPr>
          <a:lstStyle/>
          <a:p>
            <a:pPr algn="just">
              <a:lnSpc>
                <a:spcPts val="5839"/>
              </a:lnSpc>
            </a:pPr>
            <a:r>
              <a:rPr lang="en-US" sz="3999" b="1" spc="-167">
                <a:solidFill>
                  <a:srgbClr val="9F6D51"/>
                </a:solidFill>
                <a:latin typeface="TT Norms Bold"/>
                <a:ea typeface="TT Norms Bold"/>
                <a:cs typeface="TT Norms Bold"/>
                <a:sym typeface="TT Norms Bold"/>
              </a:rPr>
              <a:t>Output</a:t>
            </a:r>
          </a:p>
        </p:txBody>
      </p:sp>
      <p:sp>
        <p:nvSpPr>
          <p:cNvPr id="19" name="Freeform 19"/>
          <p:cNvSpPr/>
          <p:nvPr/>
        </p:nvSpPr>
        <p:spPr>
          <a:xfrm>
            <a:off x="8097876" y="6633031"/>
            <a:ext cx="716945" cy="1144823"/>
          </a:xfrm>
          <a:custGeom>
            <a:avLst/>
            <a:gdLst/>
            <a:ahLst/>
            <a:cxnLst/>
            <a:rect l="l" t="t" r="r" b="b"/>
            <a:pathLst>
              <a:path w="716945" h="1144823">
                <a:moveTo>
                  <a:pt x="0" y="0"/>
                </a:moveTo>
                <a:lnTo>
                  <a:pt x="716945" y="0"/>
                </a:lnTo>
                <a:lnTo>
                  <a:pt x="716945" y="1144823"/>
                </a:lnTo>
                <a:lnTo>
                  <a:pt x="0" y="1144823"/>
                </a:lnTo>
                <a:lnTo>
                  <a:pt x="0" y="0"/>
                </a:lnTo>
                <a:close/>
              </a:path>
            </a:pathLst>
          </a:custGeom>
          <a:blipFill>
            <a:blip r:embed="rId4"/>
            <a:stretch>
              <a:fillRect/>
            </a:stretch>
          </a:blipFill>
        </p:spPr>
        <p:txBody>
          <a:bodyPr/>
          <a:lstStyle/>
          <a:p>
            <a:endParaRPr lang="zh-TW" altLang="en-US"/>
          </a:p>
        </p:txBody>
      </p:sp>
      <p:grpSp>
        <p:nvGrpSpPr>
          <p:cNvPr id="20" name="Group 20"/>
          <p:cNvGrpSpPr/>
          <p:nvPr/>
        </p:nvGrpSpPr>
        <p:grpSpPr>
          <a:xfrm>
            <a:off x="12338292" y="3758744"/>
            <a:ext cx="4652403" cy="2661490"/>
            <a:chOff x="0" y="0"/>
            <a:chExt cx="981460" cy="561462"/>
          </a:xfrm>
        </p:grpSpPr>
        <p:sp>
          <p:nvSpPr>
            <p:cNvPr id="21" name="Freeform 21"/>
            <p:cNvSpPr/>
            <p:nvPr/>
          </p:nvSpPr>
          <p:spPr>
            <a:xfrm>
              <a:off x="0" y="0"/>
              <a:ext cx="981460" cy="561462"/>
            </a:xfrm>
            <a:custGeom>
              <a:avLst/>
              <a:gdLst/>
              <a:ahLst/>
              <a:cxnLst/>
              <a:rect l="l" t="t" r="r" b="b"/>
              <a:pathLst>
                <a:path w="981460" h="561462">
                  <a:moveTo>
                    <a:pt x="84868" y="0"/>
                  </a:moveTo>
                  <a:lnTo>
                    <a:pt x="896593" y="0"/>
                  </a:lnTo>
                  <a:cubicBezTo>
                    <a:pt x="943464" y="0"/>
                    <a:pt x="981460" y="37996"/>
                    <a:pt x="981460" y="84868"/>
                  </a:cubicBezTo>
                  <a:lnTo>
                    <a:pt x="981460" y="476594"/>
                  </a:lnTo>
                  <a:cubicBezTo>
                    <a:pt x="981460" y="523465"/>
                    <a:pt x="943464" y="561462"/>
                    <a:pt x="896593" y="561462"/>
                  </a:cubicBezTo>
                  <a:lnTo>
                    <a:pt x="84868" y="561462"/>
                  </a:lnTo>
                  <a:cubicBezTo>
                    <a:pt x="37996" y="561462"/>
                    <a:pt x="0" y="523465"/>
                    <a:pt x="0" y="476594"/>
                  </a:cubicBezTo>
                  <a:lnTo>
                    <a:pt x="0" y="84868"/>
                  </a:lnTo>
                  <a:cubicBezTo>
                    <a:pt x="0" y="37996"/>
                    <a:pt x="37996" y="0"/>
                    <a:pt x="84868"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22" name="TextBox 22"/>
            <p:cNvSpPr txBox="1"/>
            <p:nvPr/>
          </p:nvSpPr>
          <p:spPr>
            <a:xfrm>
              <a:off x="0" y="-66675"/>
              <a:ext cx="981460" cy="628137"/>
            </a:xfrm>
            <a:prstGeom prst="rect">
              <a:avLst/>
            </a:prstGeom>
          </p:spPr>
          <p:txBody>
            <a:bodyPr lIns="50800" tIns="50800" rIns="50800" bIns="50800" rtlCol="0" anchor="ctr"/>
            <a:lstStyle/>
            <a:p>
              <a:pPr marL="0" lvl="0" indent="0" algn="ctr">
                <a:lnSpc>
                  <a:spcPts val="4200"/>
                </a:lnSpc>
                <a:spcBef>
                  <a:spcPct val="0"/>
                </a:spcBef>
              </a:pPr>
              <a:endParaRPr/>
            </a:p>
          </p:txBody>
        </p:sp>
      </p:grpSp>
      <p:sp>
        <p:nvSpPr>
          <p:cNvPr id="23" name="TextBox 23"/>
          <p:cNvSpPr txBox="1"/>
          <p:nvPr/>
        </p:nvSpPr>
        <p:spPr>
          <a:xfrm>
            <a:off x="14095537" y="6423057"/>
            <a:ext cx="1620465" cy="706120"/>
          </a:xfrm>
          <a:prstGeom prst="rect">
            <a:avLst/>
          </a:prstGeom>
        </p:spPr>
        <p:txBody>
          <a:bodyPr lIns="0" tIns="0" rIns="0" bIns="0" rtlCol="0" anchor="t">
            <a:spAutoFit/>
          </a:bodyPr>
          <a:lstStyle/>
          <a:p>
            <a:pPr algn="just">
              <a:lnSpc>
                <a:spcPts val="5839"/>
              </a:lnSpc>
            </a:pPr>
            <a:r>
              <a:rPr lang="en-US" sz="3999" b="1" spc="-167">
                <a:solidFill>
                  <a:srgbClr val="9F6D51"/>
                </a:solidFill>
                <a:latin typeface="TT Norms Bold"/>
                <a:ea typeface="TT Norms Bold"/>
                <a:cs typeface="TT Norms Bold"/>
                <a:sym typeface="TT Norms Bold"/>
              </a:rPr>
              <a:t>Input 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Freeform 3"/>
          <p:cNvSpPr/>
          <p:nvPr/>
        </p:nvSpPr>
        <p:spPr>
          <a:xfrm>
            <a:off x="5353051" y="3597895"/>
            <a:ext cx="8443918" cy="2874287"/>
          </a:xfrm>
          <a:custGeom>
            <a:avLst/>
            <a:gdLst/>
            <a:ahLst/>
            <a:cxnLst/>
            <a:rect l="l" t="t" r="r" b="b"/>
            <a:pathLst>
              <a:path w="8443918" h="2874287">
                <a:moveTo>
                  <a:pt x="0" y="0"/>
                </a:moveTo>
                <a:lnTo>
                  <a:pt x="8443919" y="0"/>
                </a:lnTo>
                <a:lnTo>
                  <a:pt x="8443919" y="2874288"/>
                </a:lnTo>
                <a:lnTo>
                  <a:pt x="0" y="2874288"/>
                </a:lnTo>
                <a:lnTo>
                  <a:pt x="0" y="0"/>
                </a:lnTo>
                <a:close/>
              </a:path>
            </a:pathLst>
          </a:custGeom>
          <a:blipFill>
            <a:blip r:embed="rId2"/>
            <a:stretch>
              <a:fillRect/>
            </a:stretch>
          </a:blipFill>
        </p:spPr>
        <p:txBody>
          <a:bodyPr/>
          <a:lstStyle/>
          <a:p>
            <a:endParaRPr lang="zh-TW" altLang="en-US"/>
          </a:p>
        </p:txBody>
      </p:sp>
      <p:sp>
        <p:nvSpPr>
          <p:cNvPr id="4" name="Freeform 4"/>
          <p:cNvSpPr/>
          <p:nvPr/>
        </p:nvSpPr>
        <p:spPr>
          <a:xfrm>
            <a:off x="9053836" y="6629148"/>
            <a:ext cx="716945" cy="1144823"/>
          </a:xfrm>
          <a:custGeom>
            <a:avLst/>
            <a:gdLst/>
            <a:ahLst/>
            <a:cxnLst/>
            <a:rect l="l" t="t" r="r" b="b"/>
            <a:pathLst>
              <a:path w="716945" h="1144823">
                <a:moveTo>
                  <a:pt x="0" y="0"/>
                </a:moveTo>
                <a:lnTo>
                  <a:pt x="716945" y="0"/>
                </a:lnTo>
                <a:lnTo>
                  <a:pt x="716945" y="1144823"/>
                </a:lnTo>
                <a:lnTo>
                  <a:pt x="0" y="1144823"/>
                </a:lnTo>
                <a:lnTo>
                  <a:pt x="0" y="0"/>
                </a:lnTo>
                <a:close/>
              </a:path>
            </a:pathLst>
          </a:custGeom>
          <a:blipFill>
            <a:blip r:embed="rId3"/>
            <a:stretch>
              <a:fillRect/>
            </a:stretch>
          </a:blipFill>
        </p:spPr>
        <p:txBody>
          <a:bodyPr/>
          <a:lstStyle/>
          <a:p>
            <a:endParaRPr lang="zh-TW" altLang="en-US"/>
          </a:p>
        </p:txBody>
      </p:sp>
      <p:grpSp>
        <p:nvGrpSpPr>
          <p:cNvPr id="5" name="Group 5"/>
          <p:cNvGrpSpPr/>
          <p:nvPr/>
        </p:nvGrpSpPr>
        <p:grpSpPr>
          <a:xfrm>
            <a:off x="4762311" y="3597895"/>
            <a:ext cx="9631993" cy="3152440"/>
            <a:chOff x="0" y="0"/>
            <a:chExt cx="2031943" cy="665031"/>
          </a:xfrm>
        </p:grpSpPr>
        <p:sp>
          <p:nvSpPr>
            <p:cNvPr id="6" name="Freeform 6"/>
            <p:cNvSpPr/>
            <p:nvPr/>
          </p:nvSpPr>
          <p:spPr>
            <a:xfrm>
              <a:off x="0" y="0"/>
              <a:ext cx="2031943" cy="665031"/>
            </a:xfrm>
            <a:custGeom>
              <a:avLst/>
              <a:gdLst/>
              <a:ahLst/>
              <a:cxnLst/>
              <a:rect l="l" t="t" r="r" b="b"/>
              <a:pathLst>
                <a:path w="2031943" h="665031">
                  <a:moveTo>
                    <a:pt x="40992" y="0"/>
                  </a:moveTo>
                  <a:lnTo>
                    <a:pt x="1990951" y="0"/>
                  </a:lnTo>
                  <a:cubicBezTo>
                    <a:pt x="2013590" y="0"/>
                    <a:pt x="2031943" y="18353"/>
                    <a:pt x="2031943" y="40992"/>
                  </a:cubicBezTo>
                  <a:lnTo>
                    <a:pt x="2031943" y="624039"/>
                  </a:lnTo>
                  <a:cubicBezTo>
                    <a:pt x="2031943" y="646678"/>
                    <a:pt x="2013590" y="665031"/>
                    <a:pt x="1990951" y="665031"/>
                  </a:cubicBezTo>
                  <a:lnTo>
                    <a:pt x="40992" y="665031"/>
                  </a:lnTo>
                  <a:cubicBezTo>
                    <a:pt x="18353" y="665031"/>
                    <a:pt x="0" y="646678"/>
                    <a:pt x="0" y="624039"/>
                  </a:cubicBezTo>
                  <a:lnTo>
                    <a:pt x="0" y="40992"/>
                  </a:lnTo>
                  <a:cubicBezTo>
                    <a:pt x="0" y="18353"/>
                    <a:pt x="18353" y="0"/>
                    <a:pt x="40992"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7" name="TextBox 7"/>
            <p:cNvSpPr txBox="1"/>
            <p:nvPr/>
          </p:nvSpPr>
          <p:spPr>
            <a:xfrm>
              <a:off x="0" y="-66675"/>
              <a:ext cx="2031943" cy="731706"/>
            </a:xfrm>
            <a:prstGeom prst="rect">
              <a:avLst/>
            </a:prstGeom>
          </p:spPr>
          <p:txBody>
            <a:bodyPr lIns="50800" tIns="50800" rIns="50800" bIns="50800" rtlCol="0" anchor="ctr"/>
            <a:lstStyle/>
            <a:p>
              <a:pPr marL="0" lvl="0" indent="0" algn="ctr">
                <a:lnSpc>
                  <a:spcPts val="4200"/>
                </a:lnSpc>
                <a:spcBef>
                  <a:spcPct val="0"/>
                </a:spcBef>
              </a:pPr>
              <a:endParaRPr/>
            </a:p>
          </p:txBody>
        </p:sp>
      </p:grpSp>
      <p:grpSp>
        <p:nvGrpSpPr>
          <p:cNvPr id="8" name="Group 8"/>
          <p:cNvGrpSpPr/>
          <p:nvPr/>
        </p:nvGrpSpPr>
        <p:grpSpPr>
          <a:xfrm>
            <a:off x="3845929" y="7773971"/>
            <a:ext cx="11849704" cy="2219332"/>
            <a:chOff x="0" y="0"/>
            <a:chExt cx="2499786" cy="468185"/>
          </a:xfrm>
        </p:grpSpPr>
        <p:sp>
          <p:nvSpPr>
            <p:cNvPr id="9" name="Freeform 9"/>
            <p:cNvSpPr/>
            <p:nvPr/>
          </p:nvSpPr>
          <p:spPr>
            <a:xfrm>
              <a:off x="0" y="0"/>
              <a:ext cx="2499786" cy="468185"/>
            </a:xfrm>
            <a:custGeom>
              <a:avLst/>
              <a:gdLst/>
              <a:ahLst/>
              <a:cxnLst/>
              <a:rect l="l" t="t" r="r" b="b"/>
              <a:pathLst>
                <a:path w="2499786" h="468185">
                  <a:moveTo>
                    <a:pt x="33320" y="0"/>
                  </a:moveTo>
                  <a:lnTo>
                    <a:pt x="2466466" y="0"/>
                  </a:lnTo>
                  <a:cubicBezTo>
                    <a:pt x="2475303" y="0"/>
                    <a:pt x="2483778" y="3511"/>
                    <a:pt x="2490027" y="9759"/>
                  </a:cubicBezTo>
                  <a:cubicBezTo>
                    <a:pt x="2496276" y="16008"/>
                    <a:pt x="2499786" y="24483"/>
                    <a:pt x="2499786" y="33320"/>
                  </a:cubicBezTo>
                  <a:lnTo>
                    <a:pt x="2499786" y="434865"/>
                  </a:lnTo>
                  <a:cubicBezTo>
                    <a:pt x="2499786" y="443702"/>
                    <a:pt x="2496276" y="452177"/>
                    <a:pt x="2490027" y="458426"/>
                  </a:cubicBezTo>
                  <a:cubicBezTo>
                    <a:pt x="2483778" y="464675"/>
                    <a:pt x="2475303" y="468185"/>
                    <a:pt x="2466466" y="468185"/>
                  </a:cubicBezTo>
                  <a:lnTo>
                    <a:pt x="33320" y="468185"/>
                  </a:lnTo>
                  <a:cubicBezTo>
                    <a:pt x="24483" y="468185"/>
                    <a:pt x="16008" y="464675"/>
                    <a:pt x="9759" y="458426"/>
                  </a:cubicBezTo>
                  <a:cubicBezTo>
                    <a:pt x="3511" y="452177"/>
                    <a:pt x="0" y="443702"/>
                    <a:pt x="0" y="434865"/>
                  </a:cubicBezTo>
                  <a:lnTo>
                    <a:pt x="0" y="33320"/>
                  </a:lnTo>
                  <a:cubicBezTo>
                    <a:pt x="0" y="24483"/>
                    <a:pt x="3511" y="16008"/>
                    <a:pt x="9759" y="9759"/>
                  </a:cubicBezTo>
                  <a:cubicBezTo>
                    <a:pt x="16008" y="3511"/>
                    <a:pt x="24483" y="0"/>
                    <a:pt x="33320"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0" name="TextBox 10"/>
            <p:cNvSpPr txBox="1"/>
            <p:nvPr/>
          </p:nvSpPr>
          <p:spPr>
            <a:xfrm>
              <a:off x="0" y="-66675"/>
              <a:ext cx="2499786" cy="534860"/>
            </a:xfrm>
            <a:prstGeom prst="rect">
              <a:avLst/>
            </a:prstGeom>
          </p:spPr>
          <p:txBody>
            <a:bodyPr lIns="50800" tIns="50800" rIns="50800" bIns="50800" rtlCol="0" anchor="ctr"/>
            <a:lstStyle/>
            <a:p>
              <a:pPr marL="0" lvl="0" indent="0" algn="ctr">
                <a:lnSpc>
                  <a:spcPts val="4200"/>
                </a:lnSpc>
                <a:spcBef>
                  <a:spcPct val="0"/>
                </a:spcBef>
              </a:pPr>
              <a:endParaRPr/>
            </a:p>
          </p:txBody>
        </p:sp>
      </p:grpSp>
      <p:sp>
        <p:nvSpPr>
          <p:cNvPr id="11" name="Freeform 11"/>
          <p:cNvSpPr/>
          <p:nvPr/>
        </p:nvSpPr>
        <p:spPr>
          <a:xfrm>
            <a:off x="4283503" y="7847913"/>
            <a:ext cx="10974555" cy="2071447"/>
          </a:xfrm>
          <a:custGeom>
            <a:avLst/>
            <a:gdLst/>
            <a:ahLst/>
            <a:cxnLst/>
            <a:rect l="l" t="t" r="r" b="b"/>
            <a:pathLst>
              <a:path w="10974555" h="2071447">
                <a:moveTo>
                  <a:pt x="0" y="0"/>
                </a:moveTo>
                <a:lnTo>
                  <a:pt x="10974556" y="0"/>
                </a:lnTo>
                <a:lnTo>
                  <a:pt x="10974556" y="2071448"/>
                </a:lnTo>
                <a:lnTo>
                  <a:pt x="0" y="2071448"/>
                </a:lnTo>
                <a:lnTo>
                  <a:pt x="0" y="0"/>
                </a:lnTo>
                <a:close/>
              </a:path>
            </a:pathLst>
          </a:custGeom>
          <a:blipFill>
            <a:blip r:embed="rId4"/>
            <a:stretch>
              <a:fillRect/>
            </a:stretch>
          </a:blipFill>
        </p:spPr>
        <p:txBody>
          <a:bodyPr/>
          <a:lstStyle/>
          <a:p>
            <a:endParaRPr lang="zh-TW" altLang="en-US"/>
          </a:p>
        </p:txBody>
      </p:sp>
      <p:sp>
        <p:nvSpPr>
          <p:cNvPr id="12" name="TextBox 12"/>
          <p:cNvSpPr txBox="1"/>
          <p:nvPr/>
        </p:nvSpPr>
        <p:spPr>
          <a:xfrm>
            <a:off x="1844549" y="535413"/>
            <a:ext cx="7299451" cy="885826"/>
          </a:xfrm>
          <a:prstGeom prst="rect">
            <a:avLst/>
          </a:prstGeom>
        </p:spPr>
        <p:txBody>
          <a:bodyPr lIns="0" tIns="0" rIns="0" bIns="0" rtlCol="0" anchor="t">
            <a:spAutoFit/>
          </a:bodyPr>
          <a:lstStyle/>
          <a:p>
            <a:pPr algn="r">
              <a:lnSpc>
                <a:spcPts val="6000"/>
              </a:lnSpc>
            </a:pPr>
            <a:r>
              <a:rPr lang="en-US" sz="8000" b="1">
                <a:solidFill>
                  <a:srgbClr val="8C8F7B"/>
                </a:solidFill>
                <a:latin typeface="TT Norms Bold"/>
                <a:ea typeface="TT Norms Bold"/>
                <a:cs typeface="TT Norms Bold"/>
                <a:sym typeface="TT Norms Bold"/>
              </a:rPr>
              <a:t>文本探勘與分析</a:t>
            </a:r>
          </a:p>
        </p:txBody>
      </p:sp>
      <p:sp>
        <p:nvSpPr>
          <p:cNvPr id="13" name="TextBox 13"/>
          <p:cNvSpPr txBox="1"/>
          <p:nvPr/>
        </p:nvSpPr>
        <p:spPr>
          <a:xfrm>
            <a:off x="1872512" y="1316464"/>
            <a:ext cx="15777488" cy="2172970"/>
          </a:xfrm>
          <a:prstGeom prst="rect">
            <a:avLst/>
          </a:prstGeom>
        </p:spPr>
        <p:txBody>
          <a:bodyPr lIns="0" tIns="0" rIns="0" bIns="0" rtlCol="0" anchor="t">
            <a:spAutoFit/>
          </a:bodyPr>
          <a:lstStyle/>
          <a:p>
            <a:pPr marL="863599" lvl="1" indent="-431800" algn="just">
              <a:lnSpc>
                <a:spcPts val="5839"/>
              </a:lnSpc>
              <a:buFont typeface="Arial"/>
              <a:buChar char="•"/>
            </a:pPr>
            <a:r>
              <a:rPr lang="en-US" sz="3999" b="1" spc="-167">
                <a:solidFill>
                  <a:srgbClr val="777A67"/>
                </a:solidFill>
                <a:latin typeface="TT Norms Bold"/>
                <a:ea typeface="TT Norms Bold"/>
                <a:cs typeface="TT Norms Bold"/>
                <a:sym typeface="TT Norms Bold"/>
              </a:rPr>
              <a:t>主題分群階段（kmeans）</a:t>
            </a:r>
          </a:p>
          <a:p>
            <a:pPr marL="863599" lvl="1" indent="-431800" algn="just">
              <a:lnSpc>
                <a:spcPts val="5839"/>
              </a:lnSpc>
              <a:buFont typeface="Arial"/>
              <a:buChar char="•"/>
            </a:pPr>
            <a:r>
              <a:rPr lang="en-US" sz="3999" b="1" spc="-167">
                <a:solidFill>
                  <a:srgbClr val="777A67"/>
                </a:solidFill>
                <a:latin typeface="TT Norms Bold"/>
                <a:ea typeface="TT Norms Bold"/>
                <a:cs typeface="TT Norms Bold"/>
                <a:sym typeface="TT Norms Bold"/>
              </a:rPr>
              <a:t>  Input：經</a:t>
            </a:r>
            <a:r>
              <a:rPr lang="en-US" sz="3999" b="1" spc="-167">
                <a:solidFill>
                  <a:srgbClr val="FF3131"/>
                </a:solidFill>
                <a:latin typeface="TT Norms Bold"/>
                <a:ea typeface="TT Norms Bold"/>
                <a:cs typeface="TT Norms Bold"/>
                <a:sym typeface="TT Norms Bold"/>
              </a:rPr>
              <a:t> TF-IDF</a:t>
            </a:r>
            <a:r>
              <a:rPr lang="en-US" sz="3999" b="1" spc="-167">
                <a:solidFill>
                  <a:srgbClr val="777A67"/>
                </a:solidFill>
                <a:latin typeface="TT Norms Bold"/>
                <a:ea typeface="TT Norms Bold"/>
                <a:cs typeface="TT Norms Bold"/>
                <a:sym typeface="TT Norms Bold"/>
              </a:rPr>
              <a:t> 技術向量化後之資料</a:t>
            </a:r>
            <a:r>
              <a:rPr lang="en-US" sz="3999" b="1" spc="-167">
                <a:solidFill>
                  <a:srgbClr val="FF3131"/>
                </a:solidFill>
                <a:latin typeface="TT Norms Bold"/>
                <a:ea typeface="TT Norms Bold"/>
                <a:cs typeface="TT Norms Bold"/>
                <a:sym typeface="TT Norms Bold"/>
              </a:rPr>
              <a:t>（self.x）</a:t>
            </a:r>
          </a:p>
          <a:p>
            <a:pPr marL="863599" lvl="1" indent="-431800" algn="just">
              <a:lnSpc>
                <a:spcPts val="5839"/>
              </a:lnSpc>
              <a:buFont typeface="Arial"/>
              <a:buChar char="•"/>
            </a:pPr>
            <a:r>
              <a:rPr lang="en-US" sz="3999" b="1" spc="-167">
                <a:solidFill>
                  <a:srgbClr val="777A67"/>
                </a:solidFill>
                <a:latin typeface="TT Norms Bold"/>
                <a:ea typeface="TT Norms Bold"/>
                <a:cs typeface="TT Norms Bold"/>
                <a:sym typeface="TT Norms Bold"/>
              </a:rPr>
              <a:t>Output：分群後之</a:t>
            </a:r>
            <a:r>
              <a:rPr lang="en-US" sz="3999" b="1" spc="-167">
                <a:solidFill>
                  <a:srgbClr val="FF3131"/>
                </a:solidFill>
                <a:latin typeface="TT Norms Bold"/>
                <a:ea typeface="TT Norms Bold"/>
                <a:cs typeface="TT Norms Bold"/>
                <a:sym typeface="TT Norms Bold"/>
              </a:rPr>
              <a:t>字詞資料</a:t>
            </a:r>
            <a:r>
              <a:rPr lang="en-US" sz="3999" b="1" spc="-167">
                <a:solidFill>
                  <a:srgbClr val="777A67"/>
                </a:solidFill>
                <a:latin typeface="TT Norms Bold"/>
                <a:ea typeface="TT Norms Bold"/>
                <a:cs typeface="TT Norms Bold"/>
                <a:sym typeface="TT Norms Bold"/>
              </a:rPr>
              <a:t>及</a:t>
            </a:r>
            <a:r>
              <a:rPr lang="en-US" sz="3999" b="1" spc="-167">
                <a:solidFill>
                  <a:srgbClr val="FF3131"/>
                </a:solidFill>
                <a:latin typeface="TT Norms Bold"/>
                <a:ea typeface="TT Norms Bold"/>
                <a:cs typeface="TT Norms Bold"/>
                <a:sym typeface="TT Norms Bold"/>
              </a:rPr>
              <a:t>分群標籤</a:t>
            </a:r>
            <a:r>
              <a:rPr lang="en-US" sz="3999" b="1" spc="-167">
                <a:solidFill>
                  <a:srgbClr val="777A67"/>
                </a:solidFill>
                <a:latin typeface="TT Norms Bold"/>
                <a:ea typeface="TT Norms Bold"/>
                <a:cs typeface="TT Norms Bold"/>
                <a:sym typeface="TT Norms Bold"/>
              </a:rPr>
              <a:t>（Cluster Assignments）</a:t>
            </a:r>
          </a:p>
        </p:txBody>
      </p:sp>
      <p:sp>
        <p:nvSpPr>
          <p:cNvPr id="14" name="TextBox 14"/>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詳細說明</a:t>
            </a:r>
            <a:endParaRPr lang="en-US" sz="11000" b="1" dirty="0">
              <a:solidFill>
                <a:srgbClr val="8C8F7B"/>
              </a:solidFill>
              <a:latin typeface="TT Norms Bold"/>
              <a:ea typeface="TT Norms Bold"/>
              <a:cs typeface="TT Norms Bold"/>
              <a:sym typeface="TT Norms Bold"/>
            </a:endParaRPr>
          </a:p>
        </p:txBody>
      </p:sp>
      <p:sp>
        <p:nvSpPr>
          <p:cNvPr id="15" name="TextBox 15"/>
          <p:cNvSpPr txBox="1"/>
          <p:nvPr/>
        </p:nvSpPr>
        <p:spPr>
          <a:xfrm>
            <a:off x="16990695" y="8951595"/>
            <a:ext cx="152400" cy="190500"/>
          </a:xfrm>
          <a:prstGeom prst="rect">
            <a:avLst/>
          </a:prstGeom>
        </p:spPr>
        <p:txBody>
          <a:bodyPr wrap="none" lIns="0" tIns="0" rIns="0" bIns="0" rtlCol="0" anchor="t">
            <a:spAutoFit/>
          </a:bodyPr>
          <a:lstStyle/>
          <a:p>
            <a:pPr algn="r">
              <a:lnSpc>
                <a:spcPts val="2520"/>
              </a:lnSpc>
              <a:spcBef>
                <a:spcPct val="0"/>
              </a:spcBef>
            </a:pPr>
            <a:r>
              <a:rPr lang="en-US" sz="1800" spc="-72">
                <a:solidFill>
                  <a:srgbClr val="403E3E"/>
                </a:solidFill>
                <a:latin typeface="Inter"/>
                <a:ea typeface="Inter"/>
                <a:cs typeface="Inter"/>
                <a:sym typeface="Inter"/>
              </a:rPr>
              <a:t>PAGE 19</a:t>
            </a:r>
          </a:p>
        </p:txBody>
      </p:sp>
      <p:sp>
        <p:nvSpPr>
          <p:cNvPr id="16" name="TextBox 16"/>
          <p:cNvSpPr txBox="1"/>
          <p:nvPr/>
        </p:nvSpPr>
        <p:spPr>
          <a:xfrm>
            <a:off x="2991138" y="4503324"/>
            <a:ext cx="1289326" cy="706120"/>
          </a:xfrm>
          <a:prstGeom prst="rect">
            <a:avLst/>
          </a:prstGeom>
        </p:spPr>
        <p:txBody>
          <a:bodyPr lIns="0" tIns="0" rIns="0" bIns="0" rtlCol="0" anchor="t">
            <a:spAutoFit/>
          </a:bodyPr>
          <a:lstStyle/>
          <a:p>
            <a:pPr algn="just">
              <a:lnSpc>
                <a:spcPts val="5839"/>
              </a:lnSpc>
            </a:pPr>
            <a:r>
              <a:rPr lang="en-US" sz="3999" b="1" spc="-167">
                <a:solidFill>
                  <a:srgbClr val="9F6D51"/>
                </a:solidFill>
                <a:latin typeface="TT Norms Bold"/>
                <a:ea typeface="TT Norms Bold"/>
                <a:cs typeface="TT Norms Bold"/>
                <a:sym typeface="TT Norms Bold"/>
              </a:rPr>
              <a:t>Input</a:t>
            </a:r>
          </a:p>
        </p:txBody>
      </p:sp>
      <p:sp>
        <p:nvSpPr>
          <p:cNvPr id="17" name="TextBox 17"/>
          <p:cNvSpPr txBox="1"/>
          <p:nvPr/>
        </p:nvSpPr>
        <p:spPr>
          <a:xfrm>
            <a:off x="1844549" y="8283575"/>
            <a:ext cx="1791252" cy="706120"/>
          </a:xfrm>
          <a:prstGeom prst="rect">
            <a:avLst/>
          </a:prstGeom>
        </p:spPr>
        <p:txBody>
          <a:bodyPr lIns="0" tIns="0" rIns="0" bIns="0" rtlCol="0" anchor="t">
            <a:spAutoFit/>
          </a:bodyPr>
          <a:lstStyle/>
          <a:p>
            <a:pPr algn="just">
              <a:lnSpc>
                <a:spcPts val="5839"/>
              </a:lnSpc>
            </a:pPr>
            <a:r>
              <a:rPr lang="en-US" sz="3999" b="1" spc="-167">
                <a:solidFill>
                  <a:srgbClr val="9F6D51"/>
                </a:solidFill>
                <a:latin typeface="TT Norms Bold"/>
                <a:ea typeface="TT Norms Bold"/>
                <a:cs typeface="TT Norms Bold"/>
                <a:sym typeface="TT Norms Bold"/>
              </a:rPr>
              <a:t>Output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AutoShape 3"/>
          <p:cNvSpPr/>
          <p:nvPr/>
        </p:nvSpPr>
        <p:spPr>
          <a:xfrm>
            <a:off x="1033462" y="9244012"/>
            <a:ext cx="17474323" cy="0"/>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4" name="Freeform 4"/>
          <p:cNvSpPr/>
          <p:nvPr/>
        </p:nvSpPr>
        <p:spPr>
          <a:xfrm flipH="1">
            <a:off x="14501163" y="1028700"/>
            <a:ext cx="2758137" cy="2758137"/>
          </a:xfrm>
          <a:custGeom>
            <a:avLst/>
            <a:gdLst/>
            <a:ahLst/>
            <a:cxnLst/>
            <a:rect l="l" t="t" r="r" b="b"/>
            <a:pathLst>
              <a:path w="2758137" h="2758137">
                <a:moveTo>
                  <a:pt x="2758137" y="0"/>
                </a:moveTo>
                <a:lnTo>
                  <a:pt x="0" y="0"/>
                </a:lnTo>
                <a:lnTo>
                  <a:pt x="0" y="2758137"/>
                </a:lnTo>
                <a:lnTo>
                  <a:pt x="2758137" y="2758137"/>
                </a:lnTo>
                <a:lnTo>
                  <a:pt x="275813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5" name="TextBox 5"/>
          <p:cNvSpPr txBox="1"/>
          <p:nvPr/>
        </p:nvSpPr>
        <p:spPr>
          <a:xfrm>
            <a:off x="1824637" y="2045818"/>
            <a:ext cx="2733284" cy="1200151"/>
          </a:xfrm>
          <a:prstGeom prst="rect">
            <a:avLst/>
          </a:prstGeom>
        </p:spPr>
        <p:txBody>
          <a:bodyPr lIns="0" tIns="0" rIns="0" bIns="0" rtlCol="0" anchor="t">
            <a:spAutoFit/>
          </a:bodyPr>
          <a:lstStyle/>
          <a:p>
            <a:pPr algn="r">
              <a:lnSpc>
                <a:spcPts val="8250"/>
              </a:lnSpc>
            </a:pPr>
            <a:r>
              <a:rPr lang="en-US" sz="11000" b="1" spc="-902">
                <a:solidFill>
                  <a:srgbClr val="8C8F7B"/>
                </a:solidFill>
                <a:latin typeface="TT Norms Bold"/>
                <a:ea typeface="TT Norms Bold"/>
                <a:cs typeface="TT Norms Bold"/>
                <a:sym typeface="TT Norms Bold"/>
              </a:rPr>
              <a:t>目次</a:t>
            </a:r>
          </a:p>
        </p:txBody>
      </p:sp>
      <p:grpSp>
        <p:nvGrpSpPr>
          <p:cNvPr id="6" name="Group 6"/>
          <p:cNvGrpSpPr/>
          <p:nvPr/>
        </p:nvGrpSpPr>
        <p:grpSpPr>
          <a:xfrm>
            <a:off x="1428632" y="4864410"/>
            <a:ext cx="3201841" cy="1024626"/>
            <a:chOff x="0" y="0"/>
            <a:chExt cx="524478" cy="167839"/>
          </a:xfrm>
        </p:grpSpPr>
        <p:sp>
          <p:nvSpPr>
            <p:cNvPr id="7" name="Freeform 7"/>
            <p:cNvSpPr/>
            <p:nvPr/>
          </p:nvSpPr>
          <p:spPr>
            <a:xfrm>
              <a:off x="0" y="0"/>
              <a:ext cx="524478" cy="167839"/>
            </a:xfrm>
            <a:custGeom>
              <a:avLst/>
              <a:gdLst/>
              <a:ahLst/>
              <a:cxnLst/>
              <a:rect l="l" t="t" r="r" b="b"/>
              <a:pathLst>
                <a:path w="524478" h="167839">
                  <a:moveTo>
                    <a:pt x="83919" y="0"/>
                  </a:moveTo>
                  <a:lnTo>
                    <a:pt x="440558" y="0"/>
                  </a:lnTo>
                  <a:cubicBezTo>
                    <a:pt x="486906" y="0"/>
                    <a:pt x="524478" y="37572"/>
                    <a:pt x="524478" y="83919"/>
                  </a:cubicBezTo>
                  <a:lnTo>
                    <a:pt x="524478" y="83919"/>
                  </a:lnTo>
                  <a:cubicBezTo>
                    <a:pt x="524478" y="130267"/>
                    <a:pt x="486906" y="167839"/>
                    <a:pt x="440558" y="167839"/>
                  </a:cubicBezTo>
                  <a:lnTo>
                    <a:pt x="83919" y="167839"/>
                  </a:lnTo>
                  <a:cubicBezTo>
                    <a:pt x="37572" y="167839"/>
                    <a:pt x="0" y="130267"/>
                    <a:pt x="0" y="83919"/>
                  </a:cubicBezTo>
                  <a:lnTo>
                    <a:pt x="0" y="83919"/>
                  </a:lnTo>
                  <a:cubicBezTo>
                    <a:pt x="0" y="37572"/>
                    <a:pt x="37572" y="0"/>
                    <a:pt x="83919"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8" name="TextBox 8"/>
            <p:cNvSpPr txBox="1"/>
            <p:nvPr/>
          </p:nvSpPr>
          <p:spPr>
            <a:xfrm>
              <a:off x="0" y="-47625"/>
              <a:ext cx="524478" cy="215464"/>
            </a:xfrm>
            <a:prstGeom prst="rect">
              <a:avLst/>
            </a:prstGeom>
          </p:spPr>
          <p:txBody>
            <a:bodyPr lIns="80062" tIns="80062" rIns="80062" bIns="80062" rtlCol="0" anchor="ctr"/>
            <a:lstStyle/>
            <a:p>
              <a:pPr marL="0" lvl="0" indent="0" algn="ctr">
                <a:lnSpc>
                  <a:spcPts val="2940"/>
                </a:lnSpc>
                <a:spcBef>
                  <a:spcPct val="0"/>
                </a:spcBef>
              </a:pPr>
              <a:r>
                <a:rPr lang="en-US" sz="2100" spc="-46">
                  <a:solidFill>
                    <a:srgbClr val="777A67"/>
                  </a:solidFill>
                  <a:latin typeface="TT Norms"/>
                  <a:ea typeface="TT Norms"/>
                  <a:cs typeface="TT Norms"/>
                  <a:sym typeface="TT Norms"/>
                </a:rPr>
                <a:t>01</a:t>
              </a:r>
            </a:p>
          </p:txBody>
        </p:sp>
      </p:grpSp>
      <p:sp>
        <p:nvSpPr>
          <p:cNvPr id="9" name="TextBox 9"/>
          <p:cNvSpPr txBox="1"/>
          <p:nvPr/>
        </p:nvSpPr>
        <p:spPr>
          <a:xfrm>
            <a:off x="5181807" y="4976534"/>
            <a:ext cx="4976143" cy="715114"/>
          </a:xfrm>
          <a:prstGeom prst="rect">
            <a:avLst/>
          </a:prstGeom>
        </p:spPr>
        <p:txBody>
          <a:bodyPr lIns="0" tIns="0" rIns="0" bIns="0" rtlCol="0" anchor="t">
            <a:spAutoFit/>
          </a:bodyPr>
          <a:lstStyle/>
          <a:p>
            <a:pPr algn="just">
              <a:lnSpc>
                <a:spcPts val="5852"/>
              </a:lnSpc>
              <a:spcBef>
                <a:spcPct val="0"/>
              </a:spcBef>
            </a:pPr>
            <a:r>
              <a:rPr lang="en-US" sz="4180" spc="-175">
                <a:solidFill>
                  <a:srgbClr val="777A67"/>
                </a:solidFill>
                <a:latin typeface="TT Norms"/>
                <a:ea typeface="TT Norms"/>
                <a:cs typeface="TT Norms"/>
                <a:sym typeface="TT Norms"/>
              </a:rPr>
              <a:t>研究動機</a:t>
            </a:r>
          </a:p>
        </p:txBody>
      </p:sp>
      <p:sp>
        <p:nvSpPr>
          <p:cNvPr id="10" name="TextBox 10"/>
          <p:cNvSpPr txBox="1"/>
          <p:nvPr/>
        </p:nvSpPr>
        <p:spPr>
          <a:xfrm>
            <a:off x="5181807" y="6322486"/>
            <a:ext cx="4976143" cy="715114"/>
          </a:xfrm>
          <a:prstGeom prst="rect">
            <a:avLst/>
          </a:prstGeom>
        </p:spPr>
        <p:txBody>
          <a:bodyPr lIns="0" tIns="0" rIns="0" bIns="0" rtlCol="0" anchor="t">
            <a:spAutoFit/>
          </a:bodyPr>
          <a:lstStyle/>
          <a:p>
            <a:pPr algn="just">
              <a:lnSpc>
                <a:spcPts val="5852"/>
              </a:lnSpc>
              <a:spcBef>
                <a:spcPct val="0"/>
              </a:spcBef>
            </a:pPr>
            <a:r>
              <a:rPr lang="en-US" sz="4180" spc="-175">
                <a:solidFill>
                  <a:srgbClr val="777A67"/>
                </a:solidFill>
                <a:latin typeface="TT Norms"/>
                <a:ea typeface="TT Norms"/>
                <a:cs typeface="TT Norms"/>
                <a:sym typeface="TT Norms"/>
              </a:rPr>
              <a:t>研究方法</a:t>
            </a:r>
          </a:p>
        </p:txBody>
      </p:sp>
      <p:grpSp>
        <p:nvGrpSpPr>
          <p:cNvPr id="11" name="Group 11"/>
          <p:cNvGrpSpPr/>
          <p:nvPr/>
        </p:nvGrpSpPr>
        <p:grpSpPr>
          <a:xfrm>
            <a:off x="1428632" y="6210219"/>
            <a:ext cx="3201841" cy="1024626"/>
            <a:chOff x="0" y="0"/>
            <a:chExt cx="524478" cy="167839"/>
          </a:xfrm>
        </p:grpSpPr>
        <p:sp>
          <p:nvSpPr>
            <p:cNvPr id="12" name="Freeform 12"/>
            <p:cNvSpPr/>
            <p:nvPr/>
          </p:nvSpPr>
          <p:spPr>
            <a:xfrm>
              <a:off x="0" y="0"/>
              <a:ext cx="524478" cy="167839"/>
            </a:xfrm>
            <a:custGeom>
              <a:avLst/>
              <a:gdLst/>
              <a:ahLst/>
              <a:cxnLst/>
              <a:rect l="l" t="t" r="r" b="b"/>
              <a:pathLst>
                <a:path w="524478" h="167839">
                  <a:moveTo>
                    <a:pt x="83919" y="0"/>
                  </a:moveTo>
                  <a:lnTo>
                    <a:pt x="440558" y="0"/>
                  </a:lnTo>
                  <a:cubicBezTo>
                    <a:pt x="486906" y="0"/>
                    <a:pt x="524478" y="37572"/>
                    <a:pt x="524478" y="83919"/>
                  </a:cubicBezTo>
                  <a:lnTo>
                    <a:pt x="524478" y="83919"/>
                  </a:lnTo>
                  <a:cubicBezTo>
                    <a:pt x="524478" y="130267"/>
                    <a:pt x="486906" y="167839"/>
                    <a:pt x="440558" y="167839"/>
                  </a:cubicBezTo>
                  <a:lnTo>
                    <a:pt x="83919" y="167839"/>
                  </a:lnTo>
                  <a:cubicBezTo>
                    <a:pt x="37572" y="167839"/>
                    <a:pt x="0" y="130267"/>
                    <a:pt x="0" y="83919"/>
                  </a:cubicBezTo>
                  <a:lnTo>
                    <a:pt x="0" y="83919"/>
                  </a:lnTo>
                  <a:cubicBezTo>
                    <a:pt x="0" y="37572"/>
                    <a:pt x="37572" y="0"/>
                    <a:pt x="83919"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3" name="TextBox 13"/>
            <p:cNvSpPr txBox="1"/>
            <p:nvPr/>
          </p:nvSpPr>
          <p:spPr>
            <a:xfrm>
              <a:off x="0" y="-47625"/>
              <a:ext cx="524478" cy="215464"/>
            </a:xfrm>
            <a:prstGeom prst="rect">
              <a:avLst/>
            </a:prstGeom>
          </p:spPr>
          <p:txBody>
            <a:bodyPr lIns="80062" tIns="80062" rIns="80062" bIns="80062" rtlCol="0" anchor="ctr"/>
            <a:lstStyle/>
            <a:p>
              <a:pPr marL="0" lvl="0" indent="0" algn="ctr">
                <a:lnSpc>
                  <a:spcPts val="2940"/>
                </a:lnSpc>
                <a:spcBef>
                  <a:spcPct val="0"/>
                </a:spcBef>
              </a:pPr>
              <a:r>
                <a:rPr lang="en-US" sz="2100" spc="-46">
                  <a:solidFill>
                    <a:srgbClr val="777A67"/>
                  </a:solidFill>
                  <a:latin typeface="TT Norms"/>
                  <a:ea typeface="TT Norms"/>
                  <a:cs typeface="TT Norms"/>
                  <a:sym typeface="TT Norms"/>
                </a:rPr>
                <a:t>02</a:t>
              </a:r>
            </a:p>
          </p:txBody>
        </p:sp>
      </p:grpSp>
      <p:sp>
        <p:nvSpPr>
          <p:cNvPr id="14" name="TextBox 14"/>
          <p:cNvSpPr txBox="1"/>
          <p:nvPr/>
        </p:nvSpPr>
        <p:spPr>
          <a:xfrm>
            <a:off x="12809173" y="4976391"/>
            <a:ext cx="4976143" cy="715114"/>
          </a:xfrm>
          <a:prstGeom prst="rect">
            <a:avLst/>
          </a:prstGeom>
        </p:spPr>
        <p:txBody>
          <a:bodyPr lIns="0" tIns="0" rIns="0" bIns="0" rtlCol="0" anchor="t">
            <a:spAutoFit/>
          </a:bodyPr>
          <a:lstStyle/>
          <a:p>
            <a:pPr algn="just">
              <a:lnSpc>
                <a:spcPts val="5852"/>
              </a:lnSpc>
              <a:spcBef>
                <a:spcPct val="0"/>
              </a:spcBef>
            </a:pPr>
            <a:r>
              <a:rPr lang="en-US" sz="4180" spc="-175">
                <a:solidFill>
                  <a:srgbClr val="777A67"/>
                </a:solidFill>
                <a:latin typeface="TT Norms"/>
                <a:ea typeface="TT Norms"/>
                <a:cs typeface="TT Norms"/>
                <a:sym typeface="TT Norms"/>
              </a:rPr>
              <a:t>研究結果</a:t>
            </a:r>
          </a:p>
        </p:txBody>
      </p:sp>
      <p:grpSp>
        <p:nvGrpSpPr>
          <p:cNvPr id="15" name="Group 15"/>
          <p:cNvGrpSpPr/>
          <p:nvPr/>
        </p:nvGrpSpPr>
        <p:grpSpPr>
          <a:xfrm>
            <a:off x="9055999" y="4863982"/>
            <a:ext cx="3201841" cy="1024626"/>
            <a:chOff x="0" y="0"/>
            <a:chExt cx="524478" cy="167839"/>
          </a:xfrm>
        </p:grpSpPr>
        <p:sp>
          <p:nvSpPr>
            <p:cNvPr id="16" name="Freeform 16"/>
            <p:cNvSpPr/>
            <p:nvPr/>
          </p:nvSpPr>
          <p:spPr>
            <a:xfrm>
              <a:off x="0" y="0"/>
              <a:ext cx="524478" cy="167839"/>
            </a:xfrm>
            <a:custGeom>
              <a:avLst/>
              <a:gdLst/>
              <a:ahLst/>
              <a:cxnLst/>
              <a:rect l="l" t="t" r="r" b="b"/>
              <a:pathLst>
                <a:path w="524478" h="167839">
                  <a:moveTo>
                    <a:pt x="83919" y="0"/>
                  </a:moveTo>
                  <a:lnTo>
                    <a:pt x="440558" y="0"/>
                  </a:lnTo>
                  <a:cubicBezTo>
                    <a:pt x="486906" y="0"/>
                    <a:pt x="524478" y="37572"/>
                    <a:pt x="524478" y="83919"/>
                  </a:cubicBezTo>
                  <a:lnTo>
                    <a:pt x="524478" y="83919"/>
                  </a:lnTo>
                  <a:cubicBezTo>
                    <a:pt x="524478" y="130267"/>
                    <a:pt x="486906" y="167839"/>
                    <a:pt x="440558" y="167839"/>
                  </a:cubicBezTo>
                  <a:lnTo>
                    <a:pt x="83919" y="167839"/>
                  </a:lnTo>
                  <a:cubicBezTo>
                    <a:pt x="37572" y="167839"/>
                    <a:pt x="0" y="130267"/>
                    <a:pt x="0" y="83919"/>
                  </a:cubicBezTo>
                  <a:lnTo>
                    <a:pt x="0" y="83919"/>
                  </a:lnTo>
                  <a:cubicBezTo>
                    <a:pt x="0" y="37572"/>
                    <a:pt x="37572" y="0"/>
                    <a:pt x="83919"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7" name="TextBox 17"/>
            <p:cNvSpPr txBox="1"/>
            <p:nvPr/>
          </p:nvSpPr>
          <p:spPr>
            <a:xfrm>
              <a:off x="0" y="-47625"/>
              <a:ext cx="524478" cy="215464"/>
            </a:xfrm>
            <a:prstGeom prst="rect">
              <a:avLst/>
            </a:prstGeom>
          </p:spPr>
          <p:txBody>
            <a:bodyPr lIns="80062" tIns="80062" rIns="80062" bIns="80062" rtlCol="0" anchor="ctr"/>
            <a:lstStyle/>
            <a:p>
              <a:pPr marL="0" lvl="0" indent="0" algn="ctr">
                <a:lnSpc>
                  <a:spcPts val="2940"/>
                </a:lnSpc>
                <a:spcBef>
                  <a:spcPct val="0"/>
                </a:spcBef>
              </a:pPr>
              <a:r>
                <a:rPr lang="en-US" sz="2100" spc="-46">
                  <a:solidFill>
                    <a:srgbClr val="777A67"/>
                  </a:solidFill>
                  <a:latin typeface="TT Norms"/>
                  <a:ea typeface="TT Norms"/>
                  <a:cs typeface="TT Norms"/>
                  <a:sym typeface="TT Norms"/>
                </a:rPr>
                <a:t>03</a:t>
              </a:r>
            </a:p>
          </p:txBody>
        </p:sp>
      </p:grpSp>
      <p:sp>
        <p:nvSpPr>
          <p:cNvPr id="18" name="TextBox 18"/>
          <p:cNvSpPr txBox="1"/>
          <p:nvPr/>
        </p:nvSpPr>
        <p:spPr>
          <a:xfrm>
            <a:off x="12809173" y="6322343"/>
            <a:ext cx="4976143" cy="715114"/>
          </a:xfrm>
          <a:prstGeom prst="rect">
            <a:avLst/>
          </a:prstGeom>
        </p:spPr>
        <p:txBody>
          <a:bodyPr lIns="0" tIns="0" rIns="0" bIns="0" rtlCol="0" anchor="t">
            <a:spAutoFit/>
          </a:bodyPr>
          <a:lstStyle/>
          <a:p>
            <a:pPr algn="just">
              <a:lnSpc>
                <a:spcPts val="5852"/>
              </a:lnSpc>
              <a:spcBef>
                <a:spcPct val="0"/>
              </a:spcBef>
            </a:pPr>
            <a:r>
              <a:rPr lang="en-US" sz="4180" spc="-175">
                <a:solidFill>
                  <a:srgbClr val="777A67"/>
                </a:solidFill>
                <a:latin typeface="TT Norms"/>
                <a:ea typeface="TT Norms"/>
                <a:cs typeface="TT Norms"/>
                <a:sym typeface="TT Norms"/>
              </a:rPr>
              <a:t>結論與未來展望</a:t>
            </a:r>
          </a:p>
        </p:txBody>
      </p:sp>
      <p:grpSp>
        <p:nvGrpSpPr>
          <p:cNvPr id="19" name="Group 19"/>
          <p:cNvGrpSpPr/>
          <p:nvPr/>
        </p:nvGrpSpPr>
        <p:grpSpPr>
          <a:xfrm>
            <a:off x="9055999" y="6210219"/>
            <a:ext cx="3201841" cy="1024626"/>
            <a:chOff x="0" y="0"/>
            <a:chExt cx="524478" cy="167839"/>
          </a:xfrm>
        </p:grpSpPr>
        <p:sp>
          <p:nvSpPr>
            <p:cNvPr id="20" name="Freeform 20"/>
            <p:cNvSpPr/>
            <p:nvPr/>
          </p:nvSpPr>
          <p:spPr>
            <a:xfrm>
              <a:off x="0" y="0"/>
              <a:ext cx="524478" cy="167839"/>
            </a:xfrm>
            <a:custGeom>
              <a:avLst/>
              <a:gdLst/>
              <a:ahLst/>
              <a:cxnLst/>
              <a:rect l="l" t="t" r="r" b="b"/>
              <a:pathLst>
                <a:path w="524478" h="167839">
                  <a:moveTo>
                    <a:pt x="83919" y="0"/>
                  </a:moveTo>
                  <a:lnTo>
                    <a:pt x="440558" y="0"/>
                  </a:lnTo>
                  <a:cubicBezTo>
                    <a:pt x="486906" y="0"/>
                    <a:pt x="524478" y="37572"/>
                    <a:pt x="524478" y="83919"/>
                  </a:cubicBezTo>
                  <a:lnTo>
                    <a:pt x="524478" y="83919"/>
                  </a:lnTo>
                  <a:cubicBezTo>
                    <a:pt x="524478" y="130267"/>
                    <a:pt x="486906" y="167839"/>
                    <a:pt x="440558" y="167839"/>
                  </a:cubicBezTo>
                  <a:lnTo>
                    <a:pt x="83919" y="167839"/>
                  </a:lnTo>
                  <a:cubicBezTo>
                    <a:pt x="37572" y="167839"/>
                    <a:pt x="0" y="130267"/>
                    <a:pt x="0" y="83919"/>
                  </a:cubicBezTo>
                  <a:lnTo>
                    <a:pt x="0" y="83919"/>
                  </a:lnTo>
                  <a:cubicBezTo>
                    <a:pt x="0" y="37572"/>
                    <a:pt x="37572" y="0"/>
                    <a:pt x="83919"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21" name="TextBox 21"/>
            <p:cNvSpPr txBox="1"/>
            <p:nvPr/>
          </p:nvSpPr>
          <p:spPr>
            <a:xfrm>
              <a:off x="0" y="-47625"/>
              <a:ext cx="524478" cy="215464"/>
            </a:xfrm>
            <a:prstGeom prst="rect">
              <a:avLst/>
            </a:prstGeom>
          </p:spPr>
          <p:txBody>
            <a:bodyPr lIns="80062" tIns="80062" rIns="80062" bIns="80062" rtlCol="0" anchor="ctr"/>
            <a:lstStyle/>
            <a:p>
              <a:pPr marL="0" lvl="0" indent="0" algn="ctr">
                <a:lnSpc>
                  <a:spcPts val="2940"/>
                </a:lnSpc>
                <a:spcBef>
                  <a:spcPct val="0"/>
                </a:spcBef>
              </a:pPr>
              <a:r>
                <a:rPr lang="en-US" sz="2100" spc="-46">
                  <a:solidFill>
                    <a:srgbClr val="777A67"/>
                  </a:solidFill>
                  <a:latin typeface="TT Norms"/>
                  <a:ea typeface="TT Norms"/>
                  <a:cs typeface="TT Norms"/>
                  <a:sym typeface="TT Norms"/>
                </a:rPr>
                <a:t>04</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grpSp>
        <p:nvGrpSpPr>
          <p:cNvPr id="3" name="Group 3"/>
          <p:cNvGrpSpPr/>
          <p:nvPr/>
        </p:nvGrpSpPr>
        <p:grpSpPr>
          <a:xfrm>
            <a:off x="1866679" y="3708516"/>
            <a:ext cx="7478717" cy="3267987"/>
            <a:chOff x="0" y="0"/>
            <a:chExt cx="1577693" cy="689407"/>
          </a:xfrm>
        </p:grpSpPr>
        <p:sp>
          <p:nvSpPr>
            <p:cNvPr id="4" name="Freeform 4"/>
            <p:cNvSpPr/>
            <p:nvPr/>
          </p:nvSpPr>
          <p:spPr>
            <a:xfrm>
              <a:off x="0" y="0"/>
              <a:ext cx="1577693" cy="689407"/>
            </a:xfrm>
            <a:custGeom>
              <a:avLst/>
              <a:gdLst/>
              <a:ahLst/>
              <a:cxnLst/>
              <a:rect l="l" t="t" r="r" b="b"/>
              <a:pathLst>
                <a:path w="1577693" h="689407">
                  <a:moveTo>
                    <a:pt x="52795" y="0"/>
                  </a:moveTo>
                  <a:lnTo>
                    <a:pt x="1524898" y="0"/>
                  </a:lnTo>
                  <a:cubicBezTo>
                    <a:pt x="1554056" y="0"/>
                    <a:pt x="1577693" y="23637"/>
                    <a:pt x="1577693" y="52795"/>
                  </a:cubicBezTo>
                  <a:lnTo>
                    <a:pt x="1577693" y="636612"/>
                  </a:lnTo>
                  <a:cubicBezTo>
                    <a:pt x="1577693" y="650614"/>
                    <a:pt x="1572130" y="664043"/>
                    <a:pt x="1562229" y="673944"/>
                  </a:cubicBezTo>
                  <a:cubicBezTo>
                    <a:pt x="1552328" y="683845"/>
                    <a:pt x="1538900" y="689407"/>
                    <a:pt x="1524898" y="689407"/>
                  </a:cubicBezTo>
                  <a:lnTo>
                    <a:pt x="52795" y="689407"/>
                  </a:lnTo>
                  <a:cubicBezTo>
                    <a:pt x="38793" y="689407"/>
                    <a:pt x="25364" y="683845"/>
                    <a:pt x="15463" y="673944"/>
                  </a:cubicBezTo>
                  <a:cubicBezTo>
                    <a:pt x="5562" y="664043"/>
                    <a:pt x="0" y="650614"/>
                    <a:pt x="0" y="636612"/>
                  </a:cubicBezTo>
                  <a:lnTo>
                    <a:pt x="0" y="52795"/>
                  </a:lnTo>
                  <a:cubicBezTo>
                    <a:pt x="0" y="38793"/>
                    <a:pt x="5562" y="25364"/>
                    <a:pt x="15463" y="15463"/>
                  </a:cubicBezTo>
                  <a:cubicBezTo>
                    <a:pt x="25364" y="5562"/>
                    <a:pt x="38793" y="0"/>
                    <a:pt x="52795"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5" name="TextBox 5"/>
            <p:cNvSpPr txBox="1"/>
            <p:nvPr/>
          </p:nvSpPr>
          <p:spPr>
            <a:xfrm>
              <a:off x="0" y="-66675"/>
              <a:ext cx="1577693" cy="756082"/>
            </a:xfrm>
            <a:prstGeom prst="rect">
              <a:avLst/>
            </a:prstGeom>
          </p:spPr>
          <p:txBody>
            <a:bodyPr lIns="50800" tIns="50800" rIns="50800" bIns="50800" rtlCol="0" anchor="ctr"/>
            <a:lstStyle/>
            <a:p>
              <a:pPr marL="0" lvl="0" indent="0" algn="ctr">
                <a:lnSpc>
                  <a:spcPts val="4200"/>
                </a:lnSpc>
                <a:spcBef>
                  <a:spcPct val="0"/>
                </a:spcBef>
              </a:pPr>
              <a:endParaRPr/>
            </a:p>
          </p:txBody>
        </p:sp>
      </p:grpSp>
      <p:sp>
        <p:nvSpPr>
          <p:cNvPr id="6" name="Freeform 6"/>
          <p:cNvSpPr/>
          <p:nvPr/>
        </p:nvSpPr>
        <p:spPr>
          <a:xfrm>
            <a:off x="2086050" y="4133021"/>
            <a:ext cx="7163332" cy="2438379"/>
          </a:xfrm>
          <a:custGeom>
            <a:avLst/>
            <a:gdLst/>
            <a:ahLst/>
            <a:cxnLst/>
            <a:rect l="l" t="t" r="r" b="b"/>
            <a:pathLst>
              <a:path w="7163332" h="2438379">
                <a:moveTo>
                  <a:pt x="0" y="0"/>
                </a:moveTo>
                <a:lnTo>
                  <a:pt x="7163333" y="0"/>
                </a:lnTo>
                <a:lnTo>
                  <a:pt x="7163333" y="2438380"/>
                </a:lnTo>
                <a:lnTo>
                  <a:pt x="0" y="2438380"/>
                </a:lnTo>
                <a:lnTo>
                  <a:pt x="0" y="0"/>
                </a:lnTo>
                <a:close/>
              </a:path>
            </a:pathLst>
          </a:custGeom>
          <a:blipFill>
            <a:blip r:embed="rId2"/>
            <a:stretch>
              <a:fillRect/>
            </a:stretch>
          </a:blipFill>
        </p:spPr>
        <p:txBody>
          <a:bodyPr/>
          <a:lstStyle/>
          <a:p>
            <a:endParaRPr lang="zh-TW" altLang="en-US"/>
          </a:p>
        </p:txBody>
      </p:sp>
      <p:grpSp>
        <p:nvGrpSpPr>
          <p:cNvPr id="7" name="Group 7"/>
          <p:cNvGrpSpPr/>
          <p:nvPr/>
        </p:nvGrpSpPr>
        <p:grpSpPr>
          <a:xfrm>
            <a:off x="4061449" y="8058809"/>
            <a:ext cx="7730521" cy="2086150"/>
            <a:chOff x="0" y="0"/>
            <a:chExt cx="1630813" cy="440089"/>
          </a:xfrm>
        </p:grpSpPr>
        <p:sp>
          <p:nvSpPr>
            <p:cNvPr id="8" name="Freeform 8"/>
            <p:cNvSpPr/>
            <p:nvPr/>
          </p:nvSpPr>
          <p:spPr>
            <a:xfrm>
              <a:off x="0" y="0"/>
              <a:ext cx="1630813" cy="440089"/>
            </a:xfrm>
            <a:custGeom>
              <a:avLst/>
              <a:gdLst/>
              <a:ahLst/>
              <a:cxnLst/>
              <a:rect l="l" t="t" r="r" b="b"/>
              <a:pathLst>
                <a:path w="1630813" h="440089">
                  <a:moveTo>
                    <a:pt x="51075" y="0"/>
                  </a:moveTo>
                  <a:lnTo>
                    <a:pt x="1579737" y="0"/>
                  </a:lnTo>
                  <a:cubicBezTo>
                    <a:pt x="1593283" y="0"/>
                    <a:pt x="1606275" y="5381"/>
                    <a:pt x="1615853" y="14960"/>
                  </a:cubicBezTo>
                  <a:cubicBezTo>
                    <a:pt x="1625432" y="24538"/>
                    <a:pt x="1630813" y="37529"/>
                    <a:pt x="1630813" y="51075"/>
                  </a:cubicBezTo>
                  <a:lnTo>
                    <a:pt x="1630813" y="389014"/>
                  </a:lnTo>
                  <a:cubicBezTo>
                    <a:pt x="1630813" y="417222"/>
                    <a:pt x="1607946" y="440089"/>
                    <a:pt x="1579737" y="440089"/>
                  </a:cubicBezTo>
                  <a:lnTo>
                    <a:pt x="51075" y="440089"/>
                  </a:lnTo>
                  <a:cubicBezTo>
                    <a:pt x="37529" y="440089"/>
                    <a:pt x="24538" y="434708"/>
                    <a:pt x="14960" y="425130"/>
                  </a:cubicBezTo>
                  <a:cubicBezTo>
                    <a:pt x="5381" y="415551"/>
                    <a:pt x="0" y="402560"/>
                    <a:pt x="0" y="389014"/>
                  </a:cubicBezTo>
                  <a:lnTo>
                    <a:pt x="0" y="51075"/>
                  </a:lnTo>
                  <a:cubicBezTo>
                    <a:pt x="0" y="22867"/>
                    <a:pt x="22867" y="0"/>
                    <a:pt x="51075"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9" name="TextBox 9"/>
            <p:cNvSpPr txBox="1"/>
            <p:nvPr/>
          </p:nvSpPr>
          <p:spPr>
            <a:xfrm>
              <a:off x="0" y="-66675"/>
              <a:ext cx="1630813" cy="506764"/>
            </a:xfrm>
            <a:prstGeom prst="rect">
              <a:avLst/>
            </a:prstGeom>
          </p:spPr>
          <p:txBody>
            <a:bodyPr lIns="50800" tIns="50800" rIns="50800" bIns="50800" rtlCol="0" anchor="ctr"/>
            <a:lstStyle/>
            <a:p>
              <a:pPr marL="0" lvl="0" indent="0" algn="ctr">
                <a:lnSpc>
                  <a:spcPts val="4200"/>
                </a:lnSpc>
                <a:spcBef>
                  <a:spcPct val="0"/>
                </a:spcBef>
              </a:pPr>
              <a:endParaRPr/>
            </a:p>
          </p:txBody>
        </p:sp>
      </p:grpSp>
      <p:grpSp>
        <p:nvGrpSpPr>
          <p:cNvPr id="10" name="Group 10"/>
          <p:cNvGrpSpPr/>
          <p:nvPr/>
        </p:nvGrpSpPr>
        <p:grpSpPr>
          <a:xfrm rot="-10800000">
            <a:off x="9401456" y="4649875"/>
            <a:ext cx="1764003" cy="1160800"/>
            <a:chOff x="0" y="0"/>
            <a:chExt cx="897884" cy="590851"/>
          </a:xfrm>
        </p:grpSpPr>
        <p:sp>
          <p:nvSpPr>
            <p:cNvPr id="11" name="Freeform 11"/>
            <p:cNvSpPr/>
            <p:nvPr/>
          </p:nvSpPr>
          <p:spPr>
            <a:xfrm>
              <a:off x="0" y="0"/>
              <a:ext cx="897883" cy="590851"/>
            </a:xfrm>
            <a:custGeom>
              <a:avLst/>
              <a:gdLst/>
              <a:ahLst/>
              <a:cxnLst/>
              <a:rect l="l" t="t" r="r" b="b"/>
              <a:pathLst>
                <a:path w="897883" h="590851">
                  <a:moveTo>
                    <a:pt x="0" y="295426"/>
                  </a:moveTo>
                  <a:lnTo>
                    <a:pt x="406400" y="0"/>
                  </a:lnTo>
                  <a:lnTo>
                    <a:pt x="406400" y="203200"/>
                  </a:lnTo>
                  <a:lnTo>
                    <a:pt x="897883" y="203200"/>
                  </a:lnTo>
                  <a:lnTo>
                    <a:pt x="897883" y="387651"/>
                  </a:lnTo>
                  <a:lnTo>
                    <a:pt x="406400" y="387651"/>
                  </a:lnTo>
                  <a:lnTo>
                    <a:pt x="406400" y="590851"/>
                  </a:lnTo>
                  <a:lnTo>
                    <a:pt x="0" y="295426"/>
                  </a:lnTo>
                  <a:close/>
                </a:path>
              </a:pathLst>
            </a:custGeom>
            <a:solidFill>
              <a:srgbClr val="FF3131"/>
            </a:solidFill>
          </p:spPr>
          <p:txBody>
            <a:bodyPr/>
            <a:lstStyle/>
            <a:p>
              <a:endParaRPr lang="zh-TW" altLang="en-US"/>
            </a:p>
          </p:txBody>
        </p:sp>
        <p:sp>
          <p:nvSpPr>
            <p:cNvPr id="12" name="TextBox 12"/>
            <p:cNvSpPr txBox="1"/>
            <p:nvPr/>
          </p:nvSpPr>
          <p:spPr>
            <a:xfrm>
              <a:off x="101600" y="165100"/>
              <a:ext cx="796284" cy="222551"/>
            </a:xfrm>
            <a:prstGeom prst="rect">
              <a:avLst/>
            </a:prstGeom>
          </p:spPr>
          <p:txBody>
            <a:bodyPr lIns="50800" tIns="50800" rIns="50800" bIns="50800" rtlCol="0" anchor="ctr"/>
            <a:lstStyle/>
            <a:p>
              <a:pPr algn="ctr">
                <a:lnSpc>
                  <a:spcPts val="2520"/>
                </a:lnSpc>
              </a:pPr>
              <a:endParaRPr/>
            </a:p>
          </p:txBody>
        </p:sp>
      </p:grpSp>
      <p:sp>
        <p:nvSpPr>
          <p:cNvPr id="13" name="Freeform 13"/>
          <p:cNvSpPr/>
          <p:nvPr/>
        </p:nvSpPr>
        <p:spPr>
          <a:xfrm>
            <a:off x="4445426" y="8084323"/>
            <a:ext cx="6980962" cy="1936016"/>
          </a:xfrm>
          <a:custGeom>
            <a:avLst/>
            <a:gdLst/>
            <a:ahLst/>
            <a:cxnLst/>
            <a:rect l="l" t="t" r="r" b="b"/>
            <a:pathLst>
              <a:path w="6980962" h="1936016">
                <a:moveTo>
                  <a:pt x="0" y="0"/>
                </a:moveTo>
                <a:lnTo>
                  <a:pt x="6980962" y="0"/>
                </a:lnTo>
                <a:lnTo>
                  <a:pt x="6980962" y="1936015"/>
                </a:lnTo>
                <a:lnTo>
                  <a:pt x="0" y="1936015"/>
                </a:lnTo>
                <a:lnTo>
                  <a:pt x="0" y="0"/>
                </a:lnTo>
                <a:close/>
              </a:path>
            </a:pathLst>
          </a:custGeom>
          <a:blipFill>
            <a:blip r:embed="rId3"/>
            <a:stretch>
              <a:fillRect/>
            </a:stretch>
          </a:blipFill>
        </p:spPr>
        <p:txBody>
          <a:bodyPr/>
          <a:lstStyle/>
          <a:p>
            <a:endParaRPr lang="zh-TW" altLang="en-US"/>
          </a:p>
        </p:txBody>
      </p:sp>
      <p:grpSp>
        <p:nvGrpSpPr>
          <p:cNvPr id="14" name="Group 14"/>
          <p:cNvGrpSpPr/>
          <p:nvPr/>
        </p:nvGrpSpPr>
        <p:grpSpPr>
          <a:xfrm rot="-2318177">
            <a:off x="11337645" y="6687017"/>
            <a:ext cx="1793661" cy="1180317"/>
            <a:chOff x="0" y="0"/>
            <a:chExt cx="897884" cy="590851"/>
          </a:xfrm>
        </p:grpSpPr>
        <p:sp>
          <p:nvSpPr>
            <p:cNvPr id="15" name="Freeform 15"/>
            <p:cNvSpPr/>
            <p:nvPr/>
          </p:nvSpPr>
          <p:spPr>
            <a:xfrm>
              <a:off x="0" y="0"/>
              <a:ext cx="897883" cy="590851"/>
            </a:xfrm>
            <a:custGeom>
              <a:avLst/>
              <a:gdLst/>
              <a:ahLst/>
              <a:cxnLst/>
              <a:rect l="l" t="t" r="r" b="b"/>
              <a:pathLst>
                <a:path w="897883" h="590851">
                  <a:moveTo>
                    <a:pt x="0" y="295426"/>
                  </a:moveTo>
                  <a:lnTo>
                    <a:pt x="406400" y="0"/>
                  </a:lnTo>
                  <a:lnTo>
                    <a:pt x="406400" y="203200"/>
                  </a:lnTo>
                  <a:lnTo>
                    <a:pt x="897883" y="203200"/>
                  </a:lnTo>
                  <a:lnTo>
                    <a:pt x="897883" y="387651"/>
                  </a:lnTo>
                  <a:lnTo>
                    <a:pt x="406400" y="387651"/>
                  </a:lnTo>
                  <a:lnTo>
                    <a:pt x="406400" y="590851"/>
                  </a:lnTo>
                  <a:lnTo>
                    <a:pt x="0" y="295426"/>
                  </a:lnTo>
                  <a:close/>
                </a:path>
              </a:pathLst>
            </a:custGeom>
            <a:solidFill>
              <a:srgbClr val="000000"/>
            </a:solidFill>
          </p:spPr>
          <p:txBody>
            <a:bodyPr/>
            <a:lstStyle/>
            <a:p>
              <a:endParaRPr lang="zh-TW" altLang="en-US"/>
            </a:p>
          </p:txBody>
        </p:sp>
        <p:sp>
          <p:nvSpPr>
            <p:cNvPr id="16" name="TextBox 16"/>
            <p:cNvSpPr txBox="1"/>
            <p:nvPr/>
          </p:nvSpPr>
          <p:spPr>
            <a:xfrm>
              <a:off x="101600" y="165100"/>
              <a:ext cx="796284" cy="222551"/>
            </a:xfrm>
            <a:prstGeom prst="rect">
              <a:avLst/>
            </a:prstGeom>
          </p:spPr>
          <p:txBody>
            <a:bodyPr lIns="50800" tIns="50800" rIns="50800" bIns="50800" rtlCol="0" anchor="ctr"/>
            <a:lstStyle/>
            <a:p>
              <a:pPr algn="ctr">
                <a:lnSpc>
                  <a:spcPts val="2520"/>
                </a:lnSpc>
              </a:pPr>
              <a:endParaRPr/>
            </a:p>
          </p:txBody>
        </p:sp>
      </p:grpSp>
      <p:sp>
        <p:nvSpPr>
          <p:cNvPr id="17" name="Freeform 17"/>
          <p:cNvSpPr/>
          <p:nvPr/>
        </p:nvSpPr>
        <p:spPr>
          <a:xfrm>
            <a:off x="11426388" y="4538343"/>
            <a:ext cx="6698350" cy="1627735"/>
          </a:xfrm>
          <a:custGeom>
            <a:avLst/>
            <a:gdLst/>
            <a:ahLst/>
            <a:cxnLst/>
            <a:rect l="l" t="t" r="r" b="b"/>
            <a:pathLst>
              <a:path w="6698350" h="1627735">
                <a:moveTo>
                  <a:pt x="0" y="0"/>
                </a:moveTo>
                <a:lnTo>
                  <a:pt x="6698350" y="0"/>
                </a:lnTo>
                <a:lnTo>
                  <a:pt x="6698350" y="1627736"/>
                </a:lnTo>
                <a:lnTo>
                  <a:pt x="0" y="1627736"/>
                </a:lnTo>
                <a:lnTo>
                  <a:pt x="0" y="0"/>
                </a:lnTo>
                <a:close/>
              </a:path>
            </a:pathLst>
          </a:custGeom>
          <a:blipFill>
            <a:blip r:embed="rId4"/>
            <a:stretch>
              <a:fillRect t="-276" b="-276"/>
            </a:stretch>
          </a:blipFill>
        </p:spPr>
        <p:txBody>
          <a:bodyPr/>
          <a:lstStyle/>
          <a:p>
            <a:endParaRPr lang="zh-TW" altLang="en-US"/>
          </a:p>
        </p:txBody>
      </p:sp>
      <p:sp>
        <p:nvSpPr>
          <p:cNvPr id="18" name="TextBox 18"/>
          <p:cNvSpPr txBox="1"/>
          <p:nvPr/>
        </p:nvSpPr>
        <p:spPr>
          <a:xfrm>
            <a:off x="1844549" y="535413"/>
            <a:ext cx="7299451" cy="885826"/>
          </a:xfrm>
          <a:prstGeom prst="rect">
            <a:avLst/>
          </a:prstGeom>
        </p:spPr>
        <p:txBody>
          <a:bodyPr lIns="0" tIns="0" rIns="0" bIns="0" rtlCol="0" anchor="t">
            <a:spAutoFit/>
          </a:bodyPr>
          <a:lstStyle/>
          <a:p>
            <a:pPr algn="r">
              <a:lnSpc>
                <a:spcPts val="6000"/>
              </a:lnSpc>
            </a:pPr>
            <a:r>
              <a:rPr lang="en-US" sz="8000" b="1">
                <a:solidFill>
                  <a:srgbClr val="8C8F7B"/>
                </a:solidFill>
                <a:latin typeface="TT Norms Bold"/>
                <a:ea typeface="TT Norms Bold"/>
                <a:cs typeface="TT Norms Bold"/>
                <a:sym typeface="TT Norms Bold"/>
              </a:rPr>
              <a:t>文本探勘與分析</a:t>
            </a:r>
          </a:p>
        </p:txBody>
      </p:sp>
      <p:sp>
        <p:nvSpPr>
          <p:cNvPr id="19" name="TextBox 19"/>
          <p:cNvSpPr txBox="1"/>
          <p:nvPr/>
        </p:nvSpPr>
        <p:spPr>
          <a:xfrm>
            <a:off x="1844549" y="1316464"/>
            <a:ext cx="15777488" cy="2172970"/>
          </a:xfrm>
          <a:prstGeom prst="rect">
            <a:avLst/>
          </a:prstGeom>
        </p:spPr>
        <p:txBody>
          <a:bodyPr lIns="0" tIns="0" rIns="0" bIns="0" rtlCol="0" anchor="t">
            <a:spAutoFit/>
          </a:bodyPr>
          <a:lstStyle/>
          <a:p>
            <a:pPr marL="863599" lvl="1" indent="-431800" algn="just">
              <a:lnSpc>
                <a:spcPts val="5839"/>
              </a:lnSpc>
              <a:buFont typeface="Arial"/>
              <a:buChar char="•"/>
            </a:pPr>
            <a:r>
              <a:rPr lang="en-US" sz="3999" b="1" spc="-167">
                <a:solidFill>
                  <a:srgbClr val="777A67"/>
                </a:solidFill>
                <a:latin typeface="TT Norms Bold"/>
                <a:ea typeface="TT Norms Bold"/>
                <a:cs typeface="TT Norms Bold"/>
                <a:sym typeface="TT Norms Bold"/>
              </a:rPr>
              <a:t>詞彙關聯性分析階段（Ariori）</a:t>
            </a:r>
          </a:p>
          <a:p>
            <a:pPr marL="863599" lvl="1" indent="-431800" algn="just">
              <a:lnSpc>
                <a:spcPts val="5839"/>
              </a:lnSpc>
              <a:buFont typeface="Arial"/>
              <a:buChar char="•"/>
            </a:pPr>
            <a:r>
              <a:rPr lang="en-US" sz="3999" b="1" spc="-167">
                <a:solidFill>
                  <a:srgbClr val="777A67"/>
                </a:solidFill>
                <a:latin typeface="TT Norms Bold"/>
                <a:ea typeface="TT Norms Bold"/>
                <a:cs typeface="TT Norms Bold"/>
                <a:sym typeface="TT Norms Bold"/>
              </a:rPr>
              <a:t>  Input：將</a:t>
            </a:r>
            <a:r>
              <a:rPr lang="en-US" sz="3999" b="1" spc="-167">
                <a:solidFill>
                  <a:srgbClr val="FF3131"/>
                </a:solidFill>
                <a:latin typeface="TT Norms Bold"/>
                <a:ea typeface="TT Norms Bold"/>
                <a:cs typeface="TT Norms Bold"/>
                <a:sym typeface="TT Norms Bold"/>
              </a:rPr>
              <a:t>前者向量化數據</a:t>
            </a:r>
            <a:r>
              <a:rPr lang="en-US" sz="3999" b="1" spc="-167">
                <a:solidFill>
                  <a:srgbClr val="777A67"/>
                </a:solidFill>
                <a:latin typeface="TT Norms Bold"/>
                <a:ea typeface="TT Norms Bold"/>
                <a:cs typeface="TT Norms Bold"/>
                <a:sym typeface="TT Norms Bold"/>
              </a:rPr>
              <a:t>經</a:t>
            </a:r>
            <a:r>
              <a:rPr lang="en-US" sz="3999" b="1" spc="-167">
                <a:solidFill>
                  <a:srgbClr val="FF3131"/>
                </a:solidFill>
                <a:latin typeface="TT Norms Bold"/>
                <a:ea typeface="TT Norms Bold"/>
                <a:cs typeface="TT Norms Bold"/>
                <a:sym typeface="TT Norms Bold"/>
              </a:rPr>
              <a:t>布林值（Boolean）轉換</a:t>
            </a:r>
            <a:r>
              <a:rPr lang="en-US" sz="3999" b="1" spc="-167">
                <a:solidFill>
                  <a:srgbClr val="777A67"/>
                </a:solidFill>
                <a:latin typeface="TT Norms Bold"/>
                <a:ea typeface="TT Norms Bold"/>
                <a:cs typeface="TT Norms Bold"/>
                <a:sym typeface="TT Norms Bold"/>
              </a:rPr>
              <a:t>後之資料</a:t>
            </a:r>
          </a:p>
          <a:p>
            <a:pPr marL="863599" lvl="1" indent="-431800" algn="just">
              <a:lnSpc>
                <a:spcPts val="5839"/>
              </a:lnSpc>
              <a:buFont typeface="Arial"/>
              <a:buChar char="•"/>
            </a:pPr>
            <a:r>
              <a:rPr lang="en-US" sz="3999" b="1" spc="-167">
                <a:solidFill>
                  <a:srgbClr val="777A67"/>
                </a:solidFill>
                <a:latin typeface="TT Norms Bold"/>
                <a:ea typeface="TT Norms Bold"/>
                <a:cs typeface="TT Norms Bold"/>
                <a:sym typeface="TT Norms Bold"/>
              </a:rPr>
              <a:t>Output：分析後之</a:t>
            </a:r>
            <a:r>
              <a:rPr lang="en-US" sz="3999" b="1" spc="-167">
                <a:solidFill>
                  <a:srgbClr val="FF3131"/>
                </a:solidFill>
                <a:latin typeface="TT Norms Bold"/>
                <a:ea typeface="TT Norms Bold"/>
                <a:cs typeface="TT Norms Bold"/>
                <a:sym typeface="TT Norms Bold"/>
              </a:rPr>
              <a:t>頻繁項目集</a:t>
            </a:r>
            <a:r>
              <a:rPr lang="en-US" sz="3999" b="1" spc="-167">
                <a:solidFill>
                  <a:srgbClr val="777A67"/>
                </a:solidFill>
                <a:latin typeface="TT Norms Bold"/>
                <a:ea typeface="TT Norms Bold"/>
                <a:cs typeface="TT Norms Bold"/>
                <a:sym typeface="TT Norms Bold"/>
              </a:rPr>
              <a:t>與</a:t>
            </a:r>
            <a:r>
              <a:rPr lang="en-US" sz="3999" b="1" spc="-167">
                <a:solidFill>
                  <a:srgbClr val="FF3131"/>
                </a:solidFill>
                <a:latin typeface="TT Norms Bold"/>
                <a:ea typeface="TT Norms Bold"/>
                <a:cs typeface="TT Norms Bold"/>
                <a:sym typeface="TT Norms Bold"/>
              </a:rPr>
              <a:t>關聯規則</a:t>
            </a:r>
            <a:r>
              <a:rPr lang="en-US" sz="3999" b="1" spc="-167">
                <a:solidFill>
                  <a:srgbClr val="777A67"/>
                </a:solidFill>
                <a:latin typeface="TT Norms Bold"/>
                <a:ea typeface="TT Norms Bold"/>
                <a:cs typeface="TT Norms Bold"/>
                <a:sym typeface="TT Norms Bold"/>
              </a:rPr>
              <a:t>（Support、Confidence）</a:t>
            </a:r>
          </a:p>
        </p:txBody>
      </p:sp>
      <p:sp>
        <p:nvSpPr>
          <p:cNvPr id="20" name="TextBox 20"/>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詳細說明</a:t>
            </a:r>
            <a:endParaRPr lang="en-US" sz="11000" b="1" dirty="0">
              <a:solidFill>
                <a:srgbClr val="8C8F7B"/>
              </a:solidFill>
              <a:latin typeface="TT Norms Bold"/>
              <a:ea typeface="TT Norms Bold"/>
              <a:cs typeface="TT Norms Bold"/>
              <a:sym typeface="TT Norms Bold"/>
            </a:endParaRPr>
          </a:p>
        </p:txBody>
      </p:sp>
      <p:sp>
        <p:nvSpPr>
          <p:cNvPr id="21" name="TextBox 21"/>
          <p:cNvSpPr txBox="1"/>
          <p:nvPr/>
        </p:nvSpPr>
        <p:spPr>
          <a:xfrm>
            <a:off x="16990695" y="8951595"/>
            <a:ext cx="152400" cy="190500"/>
          </a:xfrm>
          <a:prstGeom prst="rect">
            <a:avLst/>
          </a:prstGeom>
        </p:spPr>
        <p:txBody>
          <a:bodyPr wrap="none" lIns="0" tIns="0" rIns="0" bIns="0" rtlCol="0" anchor="t">
            <a:spAutoFit/>
          </a:bodyPr>
          <a:lstStyle/>
          <a:p>
            <a:pPr algn="r">
              <a:lnSpc>
                <a:spcPts val="2520"/>
              </a:lnSpc>
              <a:spcBef>
                <a:spcPct val="0"/>
              </a:spcBef>
            </a:pPr>
            <a:r>
              <a:rPr lang="en-US" sz="1800" spc="-72">
                <a:solidFill>
                  <a:srgbClr val="403E3E"/>
                </a:solidFill>
                <a:latin typeface="Inter"/>
                <a:ea typeface="Inter"/>
                <a:cs typeface="Inter"/>
                <a:sym typeface="Inter"/>
              </a:rPr>
              <a:t>PAGE 20</a:t>
            </a:r>
          </a:p>
        </p:txBody>
      </p:sp>
      <p:sp>
        <p:nvSpPr>
          <p:cNvPr id="22" name="TextBox 22"/>
          <p:cNvSpPr txBox="1"/>
          <p:nvPr/>
        </p:nvSpPr>
        <p:spPr>
          <a:xfrm>
            <a:off x="4412400" y="6909658"/>
            <a:ext cx="2387275" cy="706120"/>
          </a:xfrm>
          <a:prstGeom prst="rect">
            <a:avLst/>
          </a:prstGeom>
        </p:spPr>
        <p:txBody>
          <a:bodyPr lIns="0" tIns="0" rIns="0" bIns="0" rtlCol="0" anchor="t">
            <a:spAutoFit/>
          </a:bodyPr>
          <a:lstStyle/>
          <a:p>
            <a:pPr algn="just">
              <a:lnSpc>
                <a:spcPts val="5839"/>
              </a:lnSpc>
            </a:pPr>
            <a:r>
              <a:rPr lang="en-US" sz="3999" b="1" spc="-167">
                <a:solidFill>
                  <a:srgbClr val="9F6D51"/>
                </a:solidFill>
                <a:latin typeface="TT Norms Bold"/>
                <a:ea typeface="TT Norms Bold"/>
                <a:cs typeface="TT Norms Bold"/>
                <a:sym typeface="TT Norms Bold"/>
              </a:rPr>
              <a:t>Input_Pre</a:t>
            </a:r>
          </a:p>
        </p:txBody>
      </p:sp>
      <p:sp>
        <p:nvSpPr>
          <p:cNvPr id="23" name="TextBox 23"/>
          <p:cNvSpPr txBox="1"/>
          <p:nvPr/>
        </p:nvSpPr>
        <p:spPr>
          <a:xfrm>
            <a:off x="2270196" y="8584247"/>
            <a:ext cx="1791252" cy="706120"/>
          </a:xfrm>
          <a:prstGeom prst="rect">
            <a:avLst/>
          </a:prstGeom>
        </p:spPr>
        <p:txBody>
          <a:bodyPr lIns="0" tIns="0" rIns="0" bIns="0" rtlCol="0" anchor="t">
            <a:spAutoFit/>
          </a:bodyPr>
          <a:lstStyle/>
          <a:p>
            <a:pPr algn="just">
              <a:lnSpc>
                <a:spcPts val="5839"/>
              </a:lnSpc>
            </a:pPr>
            <a:r>
              <a:rPr lang="en-US" sz="3999" b="1" spc="-167">
                <a:solidFill>
                  <a:srgbClr val="9F6D51"/>
                </a:solidFill>
                <a:latin typeface="TT Norms Bold"/>
                <a:ea typeface="TT Norms Bold"/>
                <a:cs typeface="TT Norms Bold"/>
                <a:sym typeface="TT Norms Bold"/>
              </a:rPr>
              <a:t>Output</a:t>
            </a:r>
          </a:p>
        </p:txBody>
      </p:sp>
      <p:sp>
        <p:nvSpPr>
          <p:cNvPr id="24" name="TextBox 24"/>
          <p:cNvSpPr txBox="1"/>
          <p:nvPr/>
        </p:nvSpPr>
        <p:spPr>
          <a:xfrm>
            <a:off x="9539344" y="4121989"/>
            <a:ext cx="1489315" cy="527886"/>
          </a:xfrm>
          <a:prstGeom prst="rect">
            <a:avLst/>
          </a:prstGeom>
        </p:spPr>
        <p:txBody>
          <a:bodyPr lIns="0" tIns="0" rIns="0" bIns="0" rtlCol="0" anchor="t">
            <a:spAutoFit/>
          </a:bodyPr>
          <a:lstStyle/>
          <a:p>
            <a:pPr algn="just">
              <a:lnSpc>
                <a:spcPts val="4386"/>
              </a:lnSpc>
            </a:pPr>
            <a:r>
              <a:rPr lang="en-US" sz="3004" b="1" spc="-126">
                <a:solidFill>
                  <a:srgbClr val="9F6D51"/>
                </a:solidFill>
                <a:latin typeface="TT Norms Bold"/>
                <a:ea typeface="TT Norms Bold"/>
                <a:cs typeface="TT Norms Bold"/>
                <a:sym typeface="TT Norms Bold"/>
              </a:rPr>
              <a:t>Transfer</a:t>
            </a:r>
          </a:p>
        </p:txBody>
      </p:sp>
      <p:grpSp>
        <p:nvGrpSpPr>
          <p:cNvPr id="25" name="Group 25"/>
          <p:cNvGrpSpPr/>
          <p:nvPr/>
        </p:nvGrpSpPr>
        <p:grpSpPr>
          <a:xfrm>
            <a:off x="11222609" y="4392878"/>
            <a:ext cx="6902130" cy="1949907"/>
            <a:chOff x="0" y="0"/>
            <a:chExt cx="1456057" cy="411348"/>
          </a:xfrm>
        </p:grpSpPr>
        <p:sp>
          <p:nvSpPr>
            <p:cNvPr id="26" name="Freeform 26"/>
            <p:cNvSpPr/>
            <p:nvPr/>
          </p:nvSpPr>
          <p:spPr>
            <a:xfrm>
              <a:off x="0" y="0"/>
              <a:ext cx="1456057" cy="411348"/>
            </a:xfrm>
            <a:custGeom>
              <a:avLst/>
              <a:gdLst/>
              <a:ahLst/>
              <a:cxnLst/>
              <a:rect l="l" t="t" r="r" b="b"/>
              <a:pathLst>
                <a:path w="1456057" h="411348">
                  <a:moveTo>
                    <a:pt x="57205" y="0"/>
                  </a:moveTo>
                  <a:lnTo>
                    <a:pt x="1398852" y="0"/>
                  </a:lnTo>
                  <a:cubicBezTo>
                    <a:pt x="1430446" y="0"/>
                    <a:pt x="1456057" y="25612"/>
                    <a:pt x="1456057" y="57205"/>
                  </a:cubicBezTo>
                  <a:lnTo>
                    <a:pt x="1456057" y="354143"/>
                  </a:lnTo>
                  <a:cubicBezTo>
                    <a:pt x="1456057" y="369314"/>
                    <a:pt x="1450030" y="383865"/>
                    <a:pt x="1439302" y="394593"/>
                  </a:cubicBezTo>
                  <a:cubicBezTo>
                    <a:pt x="1428574" y="405321"/>
                    <a:pt x="1414024" y="411348"/>
                    <a:pt x="1398852" y="411348"/>
                  </a:cubicBezTo>
                  <a:lnTo>
                    <a:pt x="57205" y="411348"/>
                  </a:lnTo>
                  <a:cubicBezTo>
                    <a:pt x="42033" y="411348"/>
                    <a:pt x="27483" y="405321"/>
                    <a:pt x="16755" y="394593"/>
                  </a:cubicBezTo>
                  <a:cubicBezTo>
                    <a:pt x="6027" y="383865"/>
                    <a:pt x="0" y="369314"/>
                    <a:pt x="0" y="354143"/>
                  </a:cubicBezTo>
                  <a:lnTo>
                    <a:pt x="0" y="57205"/>
                  </a:lnTo>
                  <a:cubicBezTo>
                    <a:pt x="0" y="42033"/>
                    <a:pt x="6027" y="27483"/>
                    <a:pt x="16755" y="16755"/>
                  </a:cubicBezTo>
                  <a:cubicBezTo>
                    <a:pt x="27483" y="6027"/>
                    <a:pt x="42033" y="0"/>
                    <a:pt x="57205"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27" name="TextBox 27"/>
            <p:cNvSpPr txBox="1"/>
            <p:nvPr/>
          </p:nvSpPr>
          <p:spPr>
            <a:xfrm>
              <a:off x="0" y="-66675"/>
              <a:ext cx="1456057" cy="478023"/>
            </a:xfrm>
            <a:prstGeom prst="rect">
              <a:avLst/>
            </a:prstGeom>
          </p:spPr>
          <p:txBody>
            <a:bodyPr lIns="50800" tIns="50800" rIns="50800" bIns="50800" rtlCol="0" anchor="ctr"/>
            <a:lstStyle/>
            <a:p>
              <a:pPr marL="0" lvl="0" indent="0" algn="ctr">
                <a:lnSpc>
                  <a:spcPts val="4200"/>
                </a:lnSpc>
                <a:spcBef>
                  <a:spcPct val="0"/>
                </a:spcBef>
              </a:pPr>
              <a:endParaRPr/>
            </a:p>
          </p:txBody>
        </p:sp>
      </p:grpSp>
      <p:sp>
        <p:nvSpPr>
          <p:cNvPr id="28" name="TextBox 28"/>
          <p:cNvSpPr txBox="1"/>
          <p:nvPr/>
        </p:nvSpPr>
        <p:spPr>
          <a:xfrm>
            <a:off x="13455837" y="6308313"/>
            <a:ext cx="2639453" cy="706120"/>
          </a:xfrm>
          <a:prstGeom prst="rect">
            <a:avLst/>
          </a:prstGeom>
        </p:spPr>
        <p:txBody>
          <a:bodyPr lIns="0" tIns="0" rIns="0" bIns="0" rtlCol="0" anchor="t">
            <a:spAutoFit/>
          </a:bodyPr>
          <a:lstStyle/>
          <a:p>
            <a:pPr algn="just">
              <a:lnSpc>
                <a:spcPts val="5839"/>
              </a:lnSpc>
            </a:pPr>
            <a:r>
              <a:rPr lang="en-US" sz="3999" b="1" spc="-167">
                <a:solidFill>
                  <a:srgbClr val="9F6D51"/>
                </a:solidFill>
                <a:latin typeface="TT Norms Bold"/>
                <a:ea typeface="TT Norms Bold"/>
                <a:cs typeface="TT Norms Bold"/>
                <a:sym typeface="TT Norms Bold"/>
              </a:rPr>
              <a:t>Input_After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Freeform 3"/>
          <p:cNvSpPr/>
          <p:nvPr/>
        </p:nvSpPr>
        <p:spPr>
          <a:xfrm>
            <a:off x="1869640" y="2593077"/>
            <a:ext cx="14927817" cy="6530920"/>
          </a:xfrm>
          <a:custGeom>
            <a:avLst/>
            <a:gdLst/>
            <a:ahLst/>
            <a:cxnLst/>
            <a:rect l="l" t="t" r="r" b="b"/>
            <a:pathLst>
              <a:path w="14927817" h="6530920">
                <a:moveTo>
                  <a:pt x="0" y="0"/>
                </a:moveTo>
                <a:lnTo>
                  <a:pt x="14927817" y="0"/>
                </a:lnTo>
                <a:lnTo>
                  <a:pt x="14927817" y="6530921"/>
                </a:lnTo>
                <a:lnTo>
                  <a:pt x="0" y="6530921"/>
                </a:lnTo>
                <a:lnTo>
                  <a:pt x="0" y="0"/>
                </a:lnTo>
                <a:close/>
              </a:path>
            </a:pathLst>
          </a:custGeom>
          <a:blipFill>
            <a:blip r:embed="rId2"/>
            <a:stretch>
              <a:fillRect/>
            </a:stretch>
          </a:blipFill>
        </p:spPr>
        <p:txBody>
          <a:bodyPr/>
          <a:lstStyle/>
          <a:p>
            <a:endParaRPr lang="zh-TW" altLang="en-US"/>
          </a:p>
        </p:txBody>
      </p:sp>
      <p:sp>
        <p:nvSpPr>
          <p:cNvPr id="4" name="TextBox 4"/>
          <p:cNvSpPr txBox="1"/>
          <p:nvPr/>
        </p:nvSpPr>
        <p:spPr>
          <a:xfrm>
            <a:off x="1844549" y="535413"/>
            <a:ext cx="7299451" cy="885826"/>
          </a:xfrm>
          <a:prstGeom prst="rect">
            <a:avLst/>
          </a:prstGeom>
        </p:spPr>
        <p:txBody>
          <a:bodyPr lIns="0" tIns="0" rIns="0" bIns="0" rtlCol="0" anchor="t">
            <a:spAutoFit/>
          </a:bodyPr>
          <a:lstStyle/>
          <a:p>
            <a:pPr algn="r">
              <a:lnSpc>
                <a:spcPts val="6000"/>
              </a:lnSpc>
            </a:pPr>
            <a:r>
              <a:rPr lang="en-US" sz="8000" b="1">
                <a:solidFill>
                  <a:srgbClr val="8C8F7B"/>
                </a:solidFill>
                <a:latin typeface="TT Norms Bold"/>
                <a:ea typeface="TT Norms Bold"/>
                <a:cs typeface="TT Norms Bold"/>
                <a:sym typeface="TT Norms Bold"/>
              </a:rPr>
              <a:t>文本探勘與分析</a:t>
            </a:r>
          </a:p>
        </p:txBody>
      </p:sp>
      <p:sp>
        <p:nvSpPr>
          <p:cNvPr id="5" name="TextBox 5"/>
          <p:cNvSpPr txBox="1"/>
          <p:nvPr/>
        </p:nvSpPr>
        <p:spPr>
          <a:xfrm>
            <a:off x="1844549" y="1591428"/>
            <a:ext cx="15777488" cy="794385"/>
          </a:xfrm>
          <a:prstGeom prst="rect">
            <a:avLst/>
          </a:prstGeom>
        </p:spPr>
        <p:txBody>
          <a:bodyPr lIns="0" tIns="0" rIns="0" bIns="0" rtlCol="0" anchor="t">
            <a:spAutoFit/>
          </a:bodyPr>
          <a:lstStyle/>
          <a:p>
            <a:pPr marL="971550" lvl="1" indent="-485775" algn="just">
              <a:lnSpc>
                <a:spcPts val="6570"/>
              </a:lnSpc>
              <a:buFont typeface="Arial"/>
              <a:buChar char="•"/>
            </a:pPr>
            <a:r>
              <a:rPr lang="en-US" sz="4500" b="1" spc="-189">
                <a:solidFill>
                  <a:srgbClr val="777A67"/>
                </a:solidFill>
                <a:latin typeface="TT Norms Bold"/>
                <a:ea typeface="TT Norms Bold"/>
                <a:cs typeface="TT Norms Bold"/>
                <a:sym typeface="TT Norms Bold"/>
              </a:rPr>
              <a:t>主要程式分析流程</a:t>
            </a:r>
          </a:p>
        </p:txBody>
      </p:sp>
      <p:sp>
        <p:nvSpPr>
          <p:cNvPr id="6" name="TextBox 6"/>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詳細說明</a:t>
            </a:r>
            <a:endParaRPr lang="en-US" sz="11000" b="1" dirty="0">
              <a:solidFill>
                <a:srgbClr val="8C8F7B"/>
              </a:solidFill>
              <a:latin typeface="TT Norms Bold"/>
              <a:ea typeface="TT Norms Bold"/>
              <a:cs typeface="TT Norms Bold"/>
              <a:sym typeface="TT Norms Bold"/>
            </a:endParaRPr>
          </a:p>
        </p:txBody>
      </p:sp>
      <p:sp>
        <p:nvSpPr>
          <p:cNvPr id="7" name="TextBox 7"/>
          <p:cNvSpPr txBox="1"/>
          <p:nvPr/>
        </p:nvSpPr>
        <p:spPr>
          <a:xfrm>
            <a:off x="16990695" y="8951595"/>
            <a:ext cx="152400" cy="190500"/>
          </a:xfrm>
          <a:prstGeom prst="rect">
            <a:avLst/>
          </a:prstGeom>
        </p:spPr>
        <p:txBody>
          <a:bodyPr wrap="none" lIns="0" tIns="0" rIns="0" bIns="0" rtlCol="0" anchor="t">
            <a:spAutoFit/>
          </a:bodyPr>
          <a:lstStyle/>
          <a:p>
            <a:pPr algn="r">
              <a:lnSpc>
                <a:spcPts val="2520"/>
              </a:lnSpc>
              <a:spcBef>
                <a:spcPct val="0"/>
              </a:spcBef>
            </a:pPr>
            <a:r>
              <a:rPr lang="en-US" sz="1800" spc="-72">
                <a:solidFill>
                  <a:srgbClr val="403E3E"/>
                </a:solidFill>
                <a:latin typeface="Inter"/>
                <a:ea typeface="Inter"/>
                <a:cs typeface="Inter"/>
                <a:sym typeface="Inter"/>
              </a:rPr>
              <a:t>PAGE 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grpSp>
        <p:nvGrpSpPr>
          <p:cNvPr id="3" name="Group 3"/>
          <p:cNvGrpSpPr/>
          <p:nvPr/>
        </p:nvGrpSpPr>
        <p:grpSpPr>
          <a:xfrm>
            <a:off x="2847337" y="1825414"/>
            <a:ext cx="3129259" cy="1414370"/>
            <a:chOff x="0" y="0"/>
            <a:chExt cx="660141" cy="298372"/>
          </a:xfrm>
        </p:grpSpPr>
        <p:sp>
          <p:nvSpPr>
            <p:cNvPr id="4" name="Freeform 4"/>
            <p:cNvSpPr/>
            <p:nvPr/>
          </p:nvSpPr>
          <p:spPr>
            <a:xfrm>
              <a:off x="0" y="0"/>
              <a:ext cx="660141" cy="298372"/>
            </a:xfrm>
            <a:custGeom>
              <a:avLst/>
              <a:gdLst/>
              <a:ahLst/>
              <a:cxnLst/>
              <a:rect l="l" t="t" r="r" b="b"/>
              <a:pathLst>
                <a:path w="660141" h="298372">
                  <a:moveTo>
                    <a:pt x="126176" y="0"/>
                  </a:moveTo>
                  <a:lnTo>
                    <a:pt x="533965" y="0"/>
                  </a:lnTo>
                  <a:cubicBezTo>
                    <a:pt x="603650" y="0"/>
                    <a:pt x="660141" y="56491"/>
                    <a:pt x="660141" y="126176"/>
                  </a:cubicBezTo>
                  <a:lnTo>
                    <a:pt x="660141" y="172196"/>
                  </a:lnTo>
                  <a:cubicBezTo>
                    <a:pt x="660141" y="241881"/>
                    <a:pt x="603650" y="298372"/>
                    <a:pt x="533965" y="298372"/>
                  </a:cubicBezTo>
                  <a:lnTo>
                    <a:pt x="126176" y="298372"/>
                  </a:lnTo>
                  <a:cubicBezTo>
                    <a:pt x="56491" y="298372"/>
                    <a:pt x="0" y="241881"/>
                    <a:pt x="0" y="172196"/>
                  </a:cubicBezTo>
                  <a:lnTo>
                    <a:pt x="0" y="126176"/>
                  </a:lnTo>
                  <a:cubicBezTo>
                    <a:pt x="0" y="56491"/>
                    <a:pt x="56491" y="0"/>
                    <a:pt x="126176"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5" name="TextBox 5"/>
            <p:cNvSpPr txBox="1"/>
            <p:nvPr/>
          </p:nvSpPr>
          <p:spPr>
            <a:xfrm>
              <a:off x="0" y="-66675"/>
              <a:ext cx="660141"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特徵向量化</a:t>
              </a:r>
            </a:p>
          </p:txBody>
        </p:sp>
      </p:grpSp>
      <p:grpSp>
        <p:nvGrpSpPr>
          <p:cNvPr id="6" name="Group 6"/>
          <p:cNvGrpSpPr/>
          <p:nvPr/>
        </p:nvGrpSpPr>
        <p:grpSpPr>
          <a:xfrm>
            <a:off x="2422274" y="5614220"/>
            <a:ext cx="3876205" cy="1414370"/>
            <a:chOff x="0" y="0"/>
            <a:chExt cx="817715" cy="298372"/>
          </a:xfrm>
        </p:grpSpPr>
        <p:sp>
          <p:nvSpPr>
            <p:cNvPr id="7" name="Freeform 7"/>
            <p:cNvSpPr/>
            <p:nvPr/>
          </p:nvSpPr>
          <p:spPr>
            <a:xfrm>
              <a:off x="0" y="0"/>
              <a:ext cx="817715" cy="298372"/>
            </a:xfrm>
            <a:custGeom>
              <a:avLst/>
              <a:gdLst/>
              <a:ahLst/>
              <a:cxnLst/>
              <a:rect l="l" t="t" r="r" b="b"/>
              <a:pathLst>
                <a:path w="817715" h="298372">
                  <a:moveTo>
                    <a:pt x="101862" y="0"/>
                  </a:moveTo>
                  <a:lnTo>
                    <a:pt x="715853" y="0"/>
                  </a:lnTo>
                  <a:cubicBezTo>
                    <a:pt x="742869" y="0"/>
                    <a:pt x="768778" y="10732"/>
                    <a:pt x="787881" y="29835"/>
                  </a:cubicBezTo>
                  <a:cubicBezTo>
                    <a:pt x="806983" y="48938"/>
                    <a:pt x="817715" y="74846"/>
                    <a:pt x="817715" y="101862"/>
                  </a:cubicBezTo>
                  <a:lnTo>
                    <a:pt x="817715" y="196510"/>
                  </a:lnTo>
                  <a:cubicBezTo>
                    <a:pt x="817715" y="223526"/>
                    <a:pt x="806983" y="249435"/>
                    <a:pt x="787881" y="268538"/>
                  </a:cubicBezTo>
                  <a:cubicBezTo>
                    <a:pt x="768778" y="287640"/>
                    <a:pt x="742869" y="298372"/>
                    <a:pt x="715853" y="298372"/>
                  </a:cubicBezTo>
                  <a:lnTo>
                    <a:pt x="101862" y="298372"/>
                  </a:lnTo>
                  <a:cubicBezTo>
                    <a:pt x="74846" y="298372"/>
                    <a:pt x="48938" y="287640"/>
                    <a:pt x="29835" y="268538"/>
                  </a:cubicBezTo>
                  <a:cubicBezTo>
                    <a:pt x="10732" y="249435"/>
                    <a:pt x="0" y="223526"/>
                    <a:pt x="0" y="196510"/>
                  </a:cubicBezTo>
                  <a:lnTo>
                    <a:pt x="0" y="101862"/>
                  </a:lnTo>
                  <a:cubicBezTo>
                    <a:pt x="0" y="74846"/>
                    <a:pt x="10732" y="48938"/>
                    <a:pt x="29835" y="29835"/>
                  </a:cubicBezTo>
                  <a:cubicBezTo>
                    <a:pt x="48938" y="10732"/>
                    <a:pt x="74846" y="0"/>
                    <a:pt x="101862"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8" name="TextBox 8"/>
            <p:cNvSpPr txBox="1"/>
            <p:nvPr/>
          </p:nvSpPr>
          <p:spPr>
            <a:xfrm>
              <a:off x="0" y="-66675"/>
              <a:ext cx="817715" cy="365047"/>
            </a:xfrm>
            <a:prstGeom prst="rect">
              <a:avLst/>
            </a:prstGeom>
          </p:spPr>
          <p:txBody>
            <a:bodyPr lIns="50800" tIns="50800" rIns="50800" bIns="50800" rtlCol="0" anchor="ctr"/>
            <a:lstStyle/>
            <a:p>
              <a:pPr algn="ctr">
                <a:lnSpc>
                  <a:spcPts val="4200"/>
                </a:lnSpc>
              </a:pPr>
              <a:r>
                <a:rPr lang="en-US" sz="3000" b="1" spc="-65">
                  <a:solidFill>
                    <a:srgbClr val="777A67"/>
                  </a:solidFill>
                  <a:latin typeface="TT Norms Bold"/>
                  <a:ea typeface="TT Norms Bold"/>
                  <a:cs typeface="TT Norms Bold"/>
                  <a:sym typeface="TT Norms Bold"/>
                </a:rPr>
                <a:t>情緒分類</a:t>
              </a:r>
            </a:p>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（SVM與決策樹）</a:t>
              </a:r>
            </a:p>
          </p:txBody>
        </p:sp>
      </p:grpSp>
      <p:sp>
        <p:nvSpPr>
          <p:cNvPr id="9" name="Freeform 9"/>
          <p:cNvSpPr/>
          <p:nvPr/>
        </p:nvSpPr>
        <p:spPr>
          <a:xfrm>
            <a:off x="3896227" y="3685845"/>
            <a:ext cx="928300" cy="1482315"/>
          </a:xfrm>
          <a:custGeom>
            <a:avLst/>
            <a:gdLst/>
            <a:ahLst/>
            <a:cxnLst/>
            <a:rect l="l" t="t" r="r" b="b"/>
            <a:pathLst>
              <a:path w="928300" h="1482315">
                <a:moveTo>
                  <a:pt x="0" y="0"/>
                </a:moveTo>
                <a:lnTo>
                  <a:pt x="928300" y="0"/>
                </a:lnTo>
                <a:lnTo>
                  <a:pt x="928300" y="1482315"/>
                </a:lnTo>
                <a:lnTo>
                  <a:pt x="0" y="1482315"/>
                </a:lnTo>
                <a:lnTo>
                  <a:pt x="0" y="0"/>
                </a:lnTo>
                <a:close/>
              </a:path>
            </a:pathLst>
          </a:custGeom>
          <a:blipFill>
            <a:blip r:embed="rId2"/>
            <a:stretch>
              <a:fillRect/>
            </a:stretch>
          </a:blipFill>
        </p:spPr>
        <p:txBody>
          <a:bodyPr/>
          <a:lstStyle/>
          <a:p>
            <a:endParaRPr lang="zh-TW" altLang="en-US"/>
          </a:p>
        </p:txBody>
      </p:sp>
      <p:sp>
        <p:nvSpPr>
          <p:cNvPr id="10" name="TextBox 10"/>
          <p:cNvSpPr txBox="1"/>
          <p:nvPr/>
        </p:nvSpPr>
        <p:spPr>
          <a:xfrm>
            <a:off x="1676401" y="497313"/>
            <a:ext cx="6296250" cy="756294"/>
          </a:xfrm>
          <a:prstGeom prst="rect">
            <a:avLst/>
          </a:prstGeom>
        </p:spPr>
        <p:txBody>
          <a:bodyPr lIns="0" tIns="0" rIns="0" bIns="0" rtlCol="0" anchor="t">
            <a:spAutoFit/>
          </a:bodyPr>
          <a:lstStyle/>
          <a:p>
            <a:pPr algn="r">
              <a:lnSpc>
                <a:spcPts val="5175"/>
              </a:lnSpc>
            </a:pPr>
            <a:r>
              <a:rPr lang="en-US" sz="6900" b="1">
                <a:solidFill>
                  <a:srgbClr val="8C8F7B"/>
                </a:solidFill>
                <a:latin typeface="TT Norms Bold"/>
                <a:ea typeface="TT Norms Bold"/>
                <a:cs typeface="TT Norms Bold"/>
                <a:sym typeface="TT Norms Bold"/>
              </a:rPr>
              <a:t>文本探勘與分析</a:t>
            </a:r>
          </a:p>
        </p:txBody>
      </p:sp>
      <p:sp>
        <p:nvSpPr>
          <p:cNvPr id="11" name="Freeform 11"/>
          <p:cNvSpPr/>
          <p:nvPr/>
        </p:nvSpPr>
        <p:spPr>
          <a:xfrm>
            <a:off x="7147532" y="1138391"/>
            <a:ext cx="10111768" cy="8951658"/>
          </a:xfrm>
          <a:custGeom>
            <a:avLst/>
            <a:gdLst/>
            <a:ahLst/>
            <a:cxnLst/>
            <a:rect l="l" t="t" r="r" b="b"/>
            <a:pathLst>
              <a:path w="10111768" h="8951658">
                <a:moveTo>
                  <a:pt x="0" y="0"/>
                </a:moveTo>
                <a:lnTo>
                  <a:pt x="10111768" y="0"/>
                </a:lnTo>
                <a:lnTo>
                  <a:pt x="10111768" y="8951659"/>
                </a:lnTo>
                <a:lnTo>
                  <a:pt x="0" y="8951659"/>
                </a:lnTo>
                <a:lnTo>
                  <a:pt x="0" y="0"/>
                </a:lnTo>
                <a:close/>
              </a:path>
            </a:pathLst>
          </a:custGeom>
          <a:blipFill>
            <a:blip r:embed="rId3"/>
            <a:stretch>
              <a:fillRect/>
            </a:stretch>
          </a:blipFill>
        </p:spPr>
        <p:txBody>
          <a:bodyPr/>
          <a:lstStyle/>
          <a:p>
            <a:endParaRPr lang="zh-TW" altLang="en-US"/>
          </a:p>
        </p:txBody>
      </p:sp>
      <p:sp>
        <p:nvSpPr>
          <p:cNvPr id="12" name="TextBox 12"/>
          <p:cNvSpPr txBox="1"/>
          <p:nvPr/>
        </p:nvSpPr>
        <p:spPr>
          <a:xfrm>
            <a:off x="0" y="500349"/>
            <a:ext cx="1676401" cy="8463855"/>
          </a:xfrm>
          <a:prstGeom prst="rect">
            <a:avLst/>
          </a:prstGeom>
        </p:spPr>
        <p:txBody>
          <a:bodyPr lIns="0" tIns="0" rIns="0" bIns="0" rtlCol="0" anchor="t">
            <a:spAutoFit/>
          </a:bodyPr>
          <a:lstStyle/>
          <a:p>
            <a:pPr algn="r"/>
            <a:r>
              <a:rPr lang="en-US" sz="11000" b="1" dirty="0">
                <a:solidFill>
                  <a:srgbClr val="8C8F7B"/>
                </a:solidFill>
                <a:latin typeface="TT Norms Bold"/>
                <a:ea typeface="TT Norms Bold"/>
                <a:cs typeface="TT Norms Bold"/>
                <a:sym typeface="TT Norms Bold"/>
              </a:rPr>
              <a:t> </a:t>
            </a:r>
            <a:r>
              <a:rPr lang="en-US" sz="11000" b="1" dirty="0" err="1">
                <a:solidFill>
                  <a:srgbClr val="8C8F7B"/>
                </a:solidFill>
                <a:latin typeface="TT Norms Bold"/>
                <a:ea typeface="TT Norms Bold"/>
                <a:cs typeface="TT Norms Bold"/>
                <a:sym typeface="TT Norms Bold"/>
              </a:rPr>
              <a:t>內容介紹</a:t>
            </a:r>
            <a:endParaRPr lang="en-US" sz="11000" b="1" dirty="0">
              <a:solidFill>
                <a:srgbClr val="8C8F7B"/>
              </a:solidFill>
              <a:latin typeface="TT Norms Bold"/>
              <a:ea typeface="TT Norms Bold"/>
              <a:cs typeface="TT Norms Bold"/>
              <a:sym typeface="TT Norms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grpSp>
        <p:nvGrpSpPr>
          <p:cNvPr id="3" name="Group 3"/>
          <p:cNvGrpSpPr/>
          <p:nvPr/>
        </p:nvGrpSpPr>
        <p:grpSpPr>
          <a:xfrm>
            <a:off x="2659115" y="1723448"/>
            <a:ext cx="3129259" cy="1414370"/>
            <a:chOff x="0" y="0"/>
            <a:chExt cx="660141" cy="298372"/>
          </a:xfrm>
        </p:grpSpPr>
        <p:sp>
          <p:nvSpPr>
            <p:cNvPr id="4" name="Freeform 4"/>
            <p:cNvSpPr/>
            <p:nvPr/>
          </p:nvSpPr>
          <p:spPr>
            <a:xfrm>
              <a:off x="0" y="0"/>
              <a:ext cx="660141" cy="298372"/>
            </a:xfrm>
            <a:custGeom>
              <a:avLst/>
              <a:gdLst/>
              <a:ahLst/>
              <a:cxnLst/>
              <a:rect l="l" t="t" r="r" b="b"/>
              <a:pathLst>
                <a:path w="660141" h="298372">
                  <a:moveTo>
                    <a:pt x="126176" y="0"/>
                  </a:moveTo>
                  <a:lnTo>
                    <a:pt x="533965" y="0"/>
                  </a:lnTo>
                  <a:cubicBezTo>
                    <a:pt x="603650" y="0"/>
                    <a:pt x="660141" y="56491"/>
                    <a:pt x="660141" y="126176"/>
                  </a:cubicBezTo>
                  <a:lnTo>
                    <a:pt x="660141" y="172196"/>
                  </a:lnTo>
                  <a:cubicBezTo>
                    <a:pt x="660141" y="241881"/>
                    <a:pt x="603650" y="298372"/>
                    <a:pt x="533965" y="298372"/>
                  </a:cubicBezTo>
                  <a:lnTo>
                    <a:pt x="126176" y="298372"/>
                  </a:lnTo>
                  <a:cubicBezTo>
                    <a:pt x="56491" y="298372"/>
                    <a:pt x="0" y="241881"/>
                    <a:pt x="0" y="172196"/>
                  </a:cubicBezTo>
                  <a:lnTo>
                    <a:pt x="0" y="126176"/>
                  </a:lnTo>
                  <a:cubicBezTo>
                    <a:pt x="0" y="56491"/>
                    <a:pt x="56491" y="0"/>
                    <a:pt x="126176"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5" name="TextBox 5"/>
            <p:cNvSpPr txBox="1"/>
            <p:nvPr/>
          </p:nvSpPr>
          <p:spPr>
            <a:xfrm>
              <a:off x="0" y="-66675"/>
              <a:ext cx="660141" cy="365047"/>
            </a:xfrm>
            <a:prstGeom prst="rect">
              <a:avLst/>
            </a:prstGeom>
          </p:spPr>
          <p:txBody>
            <a:bodyPr lIns="50800" tIns="50800" rIns="50800" bIns="50800" rtlCol="0" anchor="ctr"/>
            <a:lstStyle/>
            <a:p>
              <a:pPr algn="ctr">
                <a:lnSpc>
                  <a:spcPts val="4200"/>
                </a:lnSpc>
              </a:pPr>
              <a:r>
                <a:rPr lang="en-US" sz="3000" b="1" spc="-65">
                  <a:solidFill>
                    <a:srgbClr val="777A67"/>
                  </a:solidFill>
                  <a:latin typeface="TT Norms Bold"/>
                  <a:ea typeface="TT Norms Bold"/>
                  <a:cs typeface="TT Norms Bold"/>
                  <a:sym typeface="TT Norms Bold"/>
                </a:rPr>
                <a:t>主題分群</a:t>
              </a:r>
            </a:p>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（K-MEANS）</a:t>
              </a:r>
            </a:p>
          </p:txBody>
        </p:sp>
      </p:grpSp>
      <p:grpSp>
        <p:nvGrpSpPr>
          <p:cNvPr id="6" name="Group 6"/>
          <p:cNvGrpSpPr/>
          <p:nvPr/>
        </p:nvGrpSpPr>
        <p:grpSpPr>
          <a:xfrm>
            <a:off x="2285642" y="5693281"/>
            <a:ext cx="3876205" cy="1414370"/>
            <a:chOff x="0" y="0"/>
            <a:chExt cx="817715" cy="298372"/>
          </a:xfrm>
        </p:grpSpPr>
        <p:sp>
          <p:nvSpPr>
            <p:cNvPr id="7" name="Freeform 7"/>
            <p:cNvSpPr/>
            <p:nvPr/>
          </p:nvSpPr>
          <p:spPr>
            <a:xfrm>
              <a:off x="0" y="0"/>
              <a:ext cx="817715" cy="298372"/>
            </a:xfrm>
            <a:custGeom>
              <a:avLst/>
              <a:gdLst/>
              <a:ahLst/>
              <a:cxnLst/>
              <a:rect l="l" t="t" r="r" b="b"/>
              <a:pathLst>
                <a:path w="817715" h="298372">
                  <a:moveTo>
                    <a:pt x="101862" y="0"/>
                  </a:moveTo>
                  <a:lnTo>
                    <a:pt x="715853" y="0"/>
                  </a:lnTo>
                  <a:cubicBezTo>
                    <a:pt x="742869" y="0"/>
                    <a:pt x="768778" y="10732"/>
                    <a:pt x="787881" y="29835"/>
                  </a:cubicBezTo>
                  <a:cubicBezTo>
                    <a:pt x="806983" y="48938"/>
                    <a:pt x="817715" y="74846"/>
                    <a:pt x="817715" y="101862"/>
                  </a:cubicBezTo>
                  <a:lnTo>
                    <a:pt x="817715" y="196510"/>
                  </a:lnTo>
                  <a:cubicBezTo>
                    <a:pt x="817715" y="223526"/>
                    <a:pt x="806983" y="249435"/>
                    <a:pt x="787881" y="268538"/>
                  </a:cubicBezTo>
                  <a:cubicBezTo>
                    <a:pt x="768778" y="287640"/>
                    <a:pt x="742869" y="298372"/>
                    <a:pt x="715853" y="298372"/>
                  </a:cubicBezTo>
                  <a:lnTo>
                    <a:pt x="101862" y="298372"/>
                  </a:lnTo>
                  <a:cubicBezTo>
                    <a:pt x="74846" y="298372"/>
                    <a:pt x="48938" y="287640"/>
                    <a:pt x="29835" y="268538"/>
                  </a:cubicBezTo>
                  <a:cubicBezTo>
                    <a:pt x="10732" y="249435"/>
                    <a:pt x="0" y="223526"/>
                    <a:pt x="0" y="196510"/>
                  </a:cubicBezTo>
                  <a:lnTo>
                    <a:pt x="0" y="101862"/>
                  </a:lnTo>
                  <a:cubicBezTo>
                    <a:pt x="0" y="74846"/>
                    <a:pt x="10732" y="48938"/>
                    <a:pt x="29835" y="29835"/>
                  </a:cubicBezTo>
                  <a:cubicBezTo>
                    <a:pt x="48938" y="10732"/>
                    <a:pt x="74846" y="0"/>
                    <a:pt x="101862"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8" name="TextBox 8"/>
            <p:cNvSpPr txBox="1"/>
            <p:nvPr/>
          </p:nvSpPr>
          <p:spPr>
            <a:xfrm>
              <a:off x="0" y="-66675"/>
              <a:ext cx="817715"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詞彙關聯規則探勘（APRIORI）</a:t>
              </a:r>
            </a:p>
          </p:txBody>
        </p:sp>
      </p:grpSp>
      <p:sp>
        <p:nvSpPr>
          <p:cNvPr id="9" name="Freeform 9"/>
          <p:cNvSpPr/>
          <p:nvPr/>
        </p:nvSpPr>
        <p:spPr>
          <a:xfrm>
            <a:off x="3759595" y="3638457"/>
            <a:ext cx="928300" cy="1482315"/>
          </a:xfrm>
          <a:custGeom>
            <a:avLst/>
            <a:gdLst/>
            <a:ahLst/>
            <a:cxnLst/>
            <a:rect l="l" t="t" r="r" b="b"/>
            <a:pathLst>
              <a:path w="928300" h="1482315">
                <a:moveTo>
                  <a:pt x="0" y="0"/>
                </a:moveTo>
                <a:lnTo>
                  <a:pt x="928299" y="0"/>
                </a:lnTo>
                <a:lnTo>
                  <a:pt x="928299" y="1482315"/>
                </a:lnTo>
                <a:lnTo>
                  <a:pt x="0" y="1482315"/>
                </a:lnTo>
                <a:lnTo>
                  <a:pt x="0" y="0"/>
                </a:lnTo>
                <a:close/>
              </a:path>
            </a:pathLst>
          </a:custGeom>
          <a:blipFill>
            <a:blip r:embed="rId2"/>
            <a:stretch>
              <a:fillRect/>
            </a:stretch>
          </a:blipFill>
        </p:spPr>
        <p:txBody>
          <a:bodyPr/>
          <a:lstStyle/>
          <a:p>
            <a:endParaRPr lang="zh-TW" altLang="en-US"/>
          </a:p>
        </p:txBody>
      </p:sp>
      <p:sp>
        <p:nvSpPr>
          <p:cNvPr id="10" name="TextBox 10"/>
          <p:cNvSpPr txBox="1"/>
          <p:nvPr/>
        </p:nvSpPr>
        <p:spPr>
          <a:xfrm>
            <a:off x="1676401" y="443797"/>
            <a:ext cx="6231400" cy="756285"/>
          </a:xfrm>
          <a:prstGeom prst="rect">
            <a:avLst/>
          </a:prstGeom>
        </p:spPr>
        <p:txBody>
          <a:bodyPr lIns="0" tIns="0" rIns="0" bIns="0" rtlCol="0" anchor="t">
            <a:spAutoFit/>
          </a:bodyPr>
          <a:lstStyle/>
          <a:p>
            <a:pPr algn="r">
              <a:lnSpc>
                <a:spcPts val="5175"/>
              </a:lnSpc>
            </a:pPr>
            <a:r>
              <a:rPr lang="en-US" sz="6900" b="1">
                <a:solidFill>
                  <a:srgbClr val="8C8F7B"/>
                </a:solidFill>
                <a:latin typeface="TT Norms Bold"/>
                <a:ea typeface="TT Norms Bold"/>
                <a:cs typeface="TT Norms Bold"/>
                <a:sym typeface="TT Norms Bold"/>
              </a:rPr>
              <a:t>文本探勘與分析</a:t>
            </a:r>
          </a:p>
        </p:txBody>
      </p:sp>
      <p:sp>
        <p:nvSpPr>
          <p:cNvPr id="11" name="Freeform 11"/>
          <p:cNvSpPr/>
          <p:nvPr/>
        </p:nvSpPr>
        <p:spPr>
          <a:xfrm>
            <a:off x="6771087" y="1200082"/>
            <a:ext cx="11128668" cy="8986399"/>
          </a:xfrm>
          <a:custGeom>
            <a:avLst/>
            <a:gdLst/>
            <a:ahLst/>
            <a:cxnLst/>
            <a:rect l="l" t="t" r="r" b="b"/>
            <a:pathLst>
              <a:path w="11128668" h="8986399">
                <a:moveTo>
                  <a:pt x="0" y="0"/>
                </a:moveTo>
                <a:lnTo>
                  <a:pt x="11128668" y="0"/>
                </a:lnTo>
                <a:lnTo>
                  <a:pt x="11128668" y="8986399"/>
                </a:lnTo>
                <a:lnTo>
                  <a:pt x="0" y="8986399"/>
                </a:lnTo>
                <a:lnTo>
                  <a:pt x="0" y="0"/>
                </a:lnTo>
                <a:close/>
              </a:path>
            </a:pathLst>
          </a:custGeom>
          <a:blipFill>
            <a:blip r:embed="rId3"/>
            <a:stretch>
              <a:fillRect/>
            </a:stretch>
          </a:blipFill>
        </p:spPr>
        <p:txBody>
          <a:bodyPr/>
          <a:lstStyle/>
          <a:p>
            <a:endParaRPr lang="zh-TW" altLang="en-US"/>
          </a:p>
        </p:txBody>
      </p:sp>
      <p:sp>
        <p:nvSpPr>
          <p:cNvPr id="12" name="TextBox 12"/>
          <p:cNvSpPr txBox="1"/>
          <p:nvPr/>
        </p:nvSpPr>
        <p:spPr>
          <a:xfrm>
            <a:off x="0" y="500349"/>
            <a:ext cx="1676401" cy="8463855"/>
          </a:xfrm>
          <a:prstGeom prst="rect">
            <a:avLst/>
          </a:prstGeom>
        </p:spPr>
        <p:txBody>
          <a:bodyPr lIns="0" tIns="0" rIns="0" bIns="0" rtlCol="0" anchor="t">
            <a:spAutoFit/>
          </a:bodyPr>
          <a:lstStyle/>
          <a:p>
            <a:pPr algn="r"/>
            <a:r>
              <a:rPr lang="en-US" sz="11000" b="1" dirty="0">
                <a:solidFill>
                  <a:srgbClr val="8C8F7B"/>
                </a:solidFill>
                <a:latin typeface="TT Norms Bold"/>
                <a:ea typeface="TT Norms Bold"/>
                <a:cs typeface="TT Norms Bold"/>
                <a:sym typeface="TT Norms Bold"/>
              </a:rPr>
              <a:t> </a:t>
            </a:r>
            <a:r>
              <a:rPr lang="en-US" sz="11000" b="1" dirty="0" err="1">
                <a:solidFill>
                  <a:srgbClr val="8C8F7B"/>
                </a:solidFill>
                <a:latin typeface="TT Norms Bold"/>
                <a:ea typeface="TT Norms Bold"/>
                <a:cs typeface="TT Norms Bold"/>
                <a:sym typeface="TT Norms Bold"/>
              </a:rPr>
              <a:t>內容介紹</a:t>
            </a:r>
            <a:endParaRPr lang="en-US" sz="11000" b="1" dirty="0">
              <a:solidFill>
                <a:srgbClr val="8C8F7B"/>
              </a:solidFill>
              <a:latin typeface="TT Norms Bold"/>
              <a:ea typeface="TT Norms Bold"/>
              <a:cs typeface="TT Norms Bold"/>
              <a:sym typeface="TT Norms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2140046" y="535413"/>
            <a:ext cx="5310809" cy="885826"/>
          </a:xfrm>
          <a:prstGeom prst="rect">
            <a:avLst/>
          </a:prstGeom>
        </p:spPr>
        <p:txBody>
          <a:bodyPr lIns="0" tIns="0" rIns="0" bIns="0" rtlCol="0" anchor="t">
            <a:spAutoFit/>
          </a:bodyPr>
          <a:lstStyle/>
          <a:p>
            <a:pPr algn="r">
              <a:lnSpc>
                <a:spcPts val="6000"/>
              </a:lnSpc>
            </a:pPr>
            <a:r>
              <a:rPr lang="en-US" sz="8000" b="1">
                <a:solidFill>
                  <a:srgbClr val="8C8F7B"/>
                </a:solidFill>
                <a:latin typeface="TT Norms Bold"/>
                <a:ea typeface="TT Norms Bold"/>
                <a:cs typeface="TT Norms Bold"/>
                <a:sym typeface="TT Norms Bold"/>
              </a:rPr>
              <a:t>成果視覺化</a:t>
            </a:r>
          </a:p>
        </p:txBody>
      </p:sp>
      <p:sp>
        <p:nvSpPr>
          <p:cNvPr id="4" name="TextBox 4"/>
          <p:cNvSpPr txBox="1"/>
          <p:nvPr/>
        </p:nvSpPr>
        <p:spPr>
          <a:xfrm>
            <a:off x="2140046" y="1871524"/>
            <a:ext cx="14610190" cy="2246134"/>
          </a:xfrm>
          <a:prstGeom prst="rect">
            <a:avLst/>
          </a:prstGeom>
        </p:spPr>
        <p:txBody>
          <a:bodyPr lIns="0" tIns="0" rIns="0" bIns="0" rtlCol="0" anchor="t">
            <a:spAutoFit/>
          </a:bodyPr>
          <a:lstStyle/>
          <a:p>
            <a:pPr marL="817129" lvl="1" indent="-408564" algn="just">
              <a:lnSpc>
                <a:spcPts val="6055"/>
              </a:lnSpc>
              <a:buFont typeface="Arial"/>
              <a:buChar char="•"/>
            </a:pPr>
            <a:r>
              <a:rPr lang="en-US" sz="3784" b="1" spc="-158">
                <a:solidFill>
                  <a:srgbClr val="777A67"/>
                </a:solidFill>
                <a:latin typeface="TT Norms Bold"/>
                <a:ea typeface="TT Norms Bold"/>
                <a:cs typeface="TT Norms Bold"/>
                <a:sym typeface="TT Norms Bold"/>
              </a:rPr>
              <a:t>將前階段文本分析與探勘的結果以圖表形式呈現</a:t>
            </a:r>
          </a:p>
          <a:p>
            <a:pPr marL="817129" lvl="1" indent="-408564" algn="just">
              <a:lnSpc>
                <a:spcPts val="6055"/>
              </a:lnSpc>
              <a:buFont typeface="Arial"/>
              <a:buChar char="•"/>
            </a:pPr>
            <a:r>
              <a:rPr lang="en-US" sz="3784" b="1" spc="-158">
                <a:solidFill>
                  <a:srgbClr val="777A67"/>
                </a:solidFill>
                <a:latin typeface="TT Norms Bold"/>
                <a:ea typeface="TT Norms Bold"/>
                <a:cs typeface="TT Norms Bold"/>
                <a:sym typeface="TT Norms Bold"/>
              </a:rPr>
              <a:t>針對評論情緒分布、主題分群以及詞語關聯性探勘   </a:t>
            </a:r>
          </a:p>
          <a:p>
            <a:pPr marL="817129" lvl="1" indent="-408564" algn="just">
              <a:lnSpc>
                <a:spcPts val="6055"/>
              </a:lnSpc>
              <a:buFont typeface="Arial"/>
              <a:buChar char="•"/>
            </a:pPr>
            <a:r>
              <a:rPr lang="en-US" sz="3784" b="1" spc="-158">
                <a:solidFill>
                  <a:srgbClr val="777A67"/>
                </a:solidFill>
                <a:latin typeface="TT Norms Bold"/>
                <a:ea typeface="TT Norms Bold"/>
                <a:cs typeface="TT Norms Bold"/>
                <a:sym typeface="TT Norms Bold"/>
              </a:rPr>
              <a:t>得以直觀觀察與分析</a:t>
            </a:r>
          </a:p>
        </p:txBody>
      </p:sp>
      <p:sp>
        <p:nvSpPr>
          <p:cNvPr id="5" name="TextBox 5"/>
          <p:cNvSpPr txBox="1"/>
          <p:nvPr/>
        </p:nvSpPr>
        <p:spPr>
          <a:xfrm>
            <a:off x="28575"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詳細說明</a:t>
            </a:r>
            <a:endParaRPr lang="en-US" sz="11000" b="1" dirty="0">
              <a:solidFill>
                <a:srgbClr val="8C8F7B"/>
              </a:solidFill>
              <a:latin typeface="TT Norms Bold"/>
              <a:ea typeface="TT Norms Bold"/>
              <a:cs typeface="TT Norms Bold"/>
              <a:sym typeface="TT Norms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400647" y="798195"/>
            <a:ext cx="7303147" cy="756285"/>
          </a:xfrm>
          <a:prstGeom prst="rect">
            <a:avLst/>
          </a:prstGeom>
        </p:spPr>
        <p:txBody>
          <a:bodyPr lIns="0" tIns="0" rIns="0" bIns="0" rtlCol="0" anchor="t">
            <a:spAutoFit/>
          </a:bodyPr>
          <a:lstStyle/>
          <a:p>
            <a:pPr algn="r">
              <a:lnSpc>
                <a:spcPts val="5175"/>
              </a:lnSpc>
            </a:pPr>
            <a:r>
              <a:rPr lang="en-US" sz="6900" b="1">
                <a:solidFill>
                  <a:srgbClr val="8C8F7B"/>
                </a:solidFill>
                <a:latin typeface="TT Norms Bold"/>
                <a:ea typeface="TT Norms Bold"/>
                <a:cs typeface="TT Norms Bold"/>
                <a:sym typeface="TT Norms Bold"/>
              </a:rPr>
              <a:t>情緒分布圖</a:t>
            </a:r>
          </a:p>
        </p:txBody>
      </p:sp>
      <p:sp>
        <p:nvSpPr>
          <p:cNvPr id="4" name="TextBox 4"/>
          <p:cNvSpPr txBox="1"/>
          <p:nvPr/>
        </p:nvSpPr>
        <p:spPr>
          <a:xfrm>
            <a:off x="1549773" y="2029266"/>
            <a:ext cx="5133003" cy="5360721"/>
          </a:xfrm>
          <a:prstGeom prst="rect">
            <a:avLst/>
          </a:prstGeom>
        </p:spPr>
        <p:txBody>
          <a:bodyPr lIns="0" tIns="0" rIns="0" bIns="0" rtlCol="0" anchor="t">
            <a:spAutoFit/>
          </a:bodyPr>
          <a:lstStyle/>
          <a:p>
            <a:pPr marL="817129" lvl="1" indent="-408564" algn="just">
              <a:lnSpc>
                <a:spcPts val="6131"/>
              </a:lnSpc>
              <a:buFont typeface="Arial"/>
              <a:buChar char="•"/>
            </a:pPr>
            <a:r>
              <a:rPr lang="en-US" sz="3784" b="1" spc="-158">
                <a:solidFill>
                  <a:srgbClr val="777A67"/>
                </a:solidFill>
                <a:latin typeface="TT Norms Bold"/>
                <a:ea typeface="TT Norms Bold"/>
                <a:cs typeface="TT Norms Bold"/>
                <a:sym typeface="TT Norms Bold"/>
              </a:rPr>
              <a:t>先統計每則評論的情緒標籤</a:t>
            </a:r>
            <a:r>
              <a:rPr lang="en-US" sz="3784" b="1" spc="-158">
                <a:solidFill>
                  <a:srgbClr val="FF3131"/>
                </a:solidFill>
                <a:latin typeface="TT Norms Bold"/>
                <a:ea typeface="TT Norms Bold"/>
                <a:cs typeface="TT Norms Bold"/>
                <a:sym typeface="TT Norms Bold"/>
              </a:rPr>
              <a:t>（正向、負向、中性）</a:t>
            </a:r>
          </a:p>
          <a:p>
            <a:pPr marL="817129" lvl="1" indent="-408564" algn="just">
              <a:lnSpc>
                <a:spcPts val="6131"/>
              </a:lnSpc>
              <a:buFont typeface="Arial"/>
              <a:buChar char="•"/>
            </a:pPr>
            <a:r>
              <a:rPr lang="en-US" sz="3784" b="1" spc="-158">
                <a:solidFill>
                  <a:srgbClr val="777A67"/>
                </a:solidFill>
                <a:latin typeface="TT Norms Bold"/>
                <a:ea typeface="TT Norms Bold"/>
                <a:cs typeface="TT Norms Bold"/>
                <a:sym typeface="TT Norms Bold"/>
              </a:rPr>
              <a:t>再以</a:t>
            </a:r>
            <a:r>
              <a:rPr lang="en-US" sz="3784" b="1" spc="-158">
                <a:solidFill>
                  <a:srgbClr val="FF3131"/>
                </a:solidFill>
                <a:latin typeface="TT Norms Bold"/>
                <a:ea typeface="TT Norms Bold"/>
                <a:cs typeface="TT Norms Bold"/>
                <a:sym typeface="TT Norms Bold"/>
              </a:rPr>
              <a:t>圓餅圖</a:t>
            </a:r>
            <a:r>
              <a:rPr lang="en-US" sz="3784" b="1" spc="-158">
                <a:solidFill>
                  <a:srgbClr val="777A67"/>
                </a:solidFill>
                <a:latin typeface="TT Norms Bold"/>
                <a:ea typeface="TT Norms Bold"/>
                <a:cs typeface="TT Norms Bold"/>
                <a:sym typeface="TT Norms Bold"/>
              </a:rPr>
              <a:t>呈現</a:t>
            </a:r>
          </a:p>
          <a:p>
            <a:pPr marL="817129" lvl="1" indent="-408564" algn="just">
              <a:lnSpc>
                <a:spcPts val="6131"/>
              </a:lnSpc>
              <a:buFont typeface="Arial"/>
              <a:buChar char="•"/>
            </a:pPr>
            <a:r>
              <a:rPr lang="en-US" sz="3784" b="1" spc="-158">
                <a:solidFill>
                  <a:srgbClr val="777A67"/>
                </a:solidFill>
                <a:latin typeface="TT Norms Bold"/>
                <a:ea typeface="TT Norms Bold"/>
                <a:cs typeface="TT Norms Bold"/>
                <a:sym typeface="TT Norms Bold"/>
              </a:rPr>
              <a:t>反映</a:t>
            </a:r>
            <a:r>
              <a:rPr lang="en-US" sz="3784" b="1" spc="-158">
                <a:solidFill>
                  <a:srgbClr val="FF3131"/>
                </a:solidFill>
                <a:latin typeface="TT Norms Bold"/>
                <a:ea typeface="TT Norms Bold"/>
                <a:cs typeface="TT Norms Bold"/>
                <a:sym typeface="TT Norms Bold"/>
              </a:rPr>
              <a:t>不同情緒</a:t>
            </a:r>
            <a:r>
              <a:rPr lang="en-US" sz="3784" b="1" spc="-158">
                <a:solidFill>
                  <a:srgbClr val="777A67"/>
                </a:solidFill>
                <a:latin typeface="TT Norms Bold"/>
                <a:ea typeface="TT Norms Bold"/>
                <a:cs typeface="TT Norms Bold"/>
                <a:sym typeface="TT Norms Bold"/>
              </a:rPr>
              <a:t>的占比、了解整體</a:t>
            </a:r>
            <a:r>
              <a:rPr lang="en-US" sz="3784" b="1" spc="-158">
                <a:solidFill>
                  <a:srgbClr val="FF3131"/>
                </a:solidFill>
                <a:latin typeface="TT Norms Bold"/>
                <a:ea typeface="TT Norms Bold"/>
                <a:cs typeface="TT Norms Bold"/>
                <a:sym typeface="TT Norms Bold"/>
              </a:rPr>
              <a:t>趨勢</a:t>
            </a:r>
            <a:r>
              <a:rPr lang="en-US" sz="3784" b="1" spc="-158">
                <a:solidFill>
                  <a:srgbClr val="777A67"/>
                </a:solidFill>
                <a:latin typeface="TT Norms Bold"/>
                <a:ea typeface="TT Norms Bold"/>
                <a:cs typeface="TT Norms Bold"/>
                <a:sym typeface="TT Norms Bold"/>
              </a:rPr>
              <a:t>和</a:t>
            </a:r>
            <a:r>
              <a:rPr lang="en-US" sz="3784" b="1" spc="-158">
                <a:solidFill>
                  <a:srgbClr val="FF3131"/>
                </a:solidFill>
                <a:latin typeface="TT Norms Bold"/>
                <a:ea typeface="TT Norms Bold"/>
                <a:cs typeface="TT Norms Bold"/>
                <a:sym typeface="TT Norms Bold"/>
              </a:rPr>
              <a:t>評估模型</a:t>
            </a:r>
            <a:r>
              <a:rPr lang="en-US" sz="3784" b="1" spc="-158">
                <a:solidFill>
                  <a:srgbClr val="777A67"/>
                </a:solidFill>
                <a:latin typeface="TT Norms Bold"/>
                <a:ea typeface="TT Norms Bold"/>
                <a:cs typeface="TT Norms Bold"/>
                <a:sym typeface="TT Norms Bold"/>
              </a:rPr>
              <a:t>的預測結果</a:t>
            </a:r>
          </a:p>
        </p:txBody>
      </p:sp>
      <p:sp>
        <p:nvSpPr>
          <p:cNvPr id="5" name="TextBox 5"/>
          <p:cNvSpPr txBox="1"/>
          <p:nvPr/>
        </p:nvSpPr>
        <p:spPr>
          <a:xfrm>
            <a:off x="0" y="500349"/>
            <a:ext cx="1676401" cy="8463855"/>
          </a:xfrm>
          <a:prstGeom prst="rect">
            <a:avLst/>
          </a:prstGeom>
        </p:spPr>
        <p:txBody>
          <a:bodyPr lIns="0" tIns="0" rIns="0" bIns="0" rtlCol="0" anchor="t">
            <a:spAutoFit/>
          </a:bodyPr>
          <a:lstStyle/>
          <a:p>
            <a:pPr algn="r"/>
            <a:r>
              <a:rPr lang="en-US" sz="11000" b="1" dirty="0">
                <a:solidFill>
                  <a:srgbClr val="8C8F7B"/>
                </a:solidFill>
                <a:latin typeface="TT Norms Bold"/>
                <a:ea typeface="TT Norms Bold"/>
                <a:cs typeface="TT Norms Bold"/>
                <a:sym typeface="TT Norms Bold"/>
              </a:rPr>
              <a:t> </a:t>
            </a:r>
            <a:r>
              <a:rPr lang="en-US" sz="11000" b="1" dirty="0" err="1">
                <a:solidFill>
                  <a:srgbClr val="8C8F7B"/>
                </a:solidFill>
                <a:latin typeface="TT Norms Bold"/>
                <a:ea typeface="TT Norms Bold"/>
                <a:cs typeface="TT Norms Bold"/>
                <a:sym typeface="TT Norms Bold"/>
              </a:rPr>
              <a:t>內容介紹</a:t>
            </a:r>
            <a:endParaRPr lang="en-US" sz="11000" b="1" dirty="0">
              <a:solidFill>
                <a:srgbClr val="8C8F7B"/>
              </a:solidFill>
              <a:latin typeface="TT Norms Bold"/>
              <a:ea typeface="TT Norms Bold"/>
              <a:cs typeface="TT Norms Bold"/>
              <a:sym typeface="TT Norms Bold"/>
            </a:endParaRPr>
          </a:p>
        </p:txBody>
      </p:sp>
      <p:sp>
        <p:nvSpPr>
          <p:cNvPr id="6" name="Freeform 6"/>
          <p:cNvSpPr/>
          <p:nvPr/>
        </p:nvSpPr>
        <p:spPr>
          <a:xfrm>
            <a:off x="6902500" y="1855937"/>
            <a:ext cx="11385500" cy="6575126"/>
          </a:xfrm>
          <a:custGeom>
            <a:avLst/>
            <a:gdLst/>
            <a:ahLst/>
            <a:cxnLst/>
            <a:rect l="l" t="t" r="r" b="b"/>
            <a:pathLst>
              <a:path w="11385500" h="6575126">
                <a:moveTo>
                  <a:pt x="0" y="0"/>
                </a:moveTo>
                <a:lnTo>
                  <a:pt x="11385500" y="0"/>
                </a:lnTo>
                <a:lnTo>
                  <a:pt x="11385500" y="6575126"/>
                </a:lnTo>
                <a:lnTo>
                  <a:pt x="0" y="6575126"/>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1870951" y="566857"/>
            <a:ext cx="8927999" cy="756285"/>
          </a:xfrm>
          <a:prstGeom prst="rect">
            <a:avLst/>
          </a:prstGeom>
        </p:spPr>
        <p:txBody>
          <a:bodyPr lIns="0" tIns="0" rIns="0" bIns="0" rtlCol="0" anchor="t">
            <a:spAutoFit/>
          </a:bodyPr>
          <a:lstStyle/>
          <a:p>
            <a:pPr algn="r">
              <a:lnSpc>
                <a:spcPts val="5175"/>
              </a:lnSpc>
            </a:pPr>
            <a:r>
              <a:rPr lang="en-US" sz="6900" b="1">
                <a:solidFill>
                  <a:srgbClr val="8C8F7B"/>
                </a:solidFill>
                <a:latin typeface="TT Norms Bold"/>
                <a:ea typeface="TT Norms Bold"/>
                <a:cs typeface="TT Norms Bold"/>
                <a:sym typeface="TT Norms Bold"/>
              </a:rPr>
              <a:t>主題分群與情緒分布圖</a:t>
            </a:r>
          </a:p>
        </p:txBody>
      </p:sp>
      <p:sp>
        <p:nvSpPr>
          <p:cNvPr id="4" name="TextBox 4"/>
          <p:cNvSpPr txBox="1"/>
          <p:nvPr/>
        </p:nvSpPr>
        <p:spPr>
          <a:xfrm>
            <a:off x="1676401" y="1781616"/>
            <a:ext cx="4864706" cy="6647567"/>
          </a:xfrm>
          <a:prstGeom prst="rect">
            <a:avLst/>
          </a:prstGeom>
        </p:spPr>
        <p:txBody>
          <a:bodyPr lIns="0" tIns="0" rIns="0" bIns="0" rtlCol="0" anchor="t">
            <a:spAutoFit/>
          </a:bodyPr>
          <a:lstStyle/>
          <a:p>
            <a:pPr marL="817129" lvl="1" indent="-408564" algn="just">
              <a:lnSpc>
                <a:spcPts val="5298"/>
              </a:lnSpc>
              <a:buFont typeface="Arial"/>
              <a:buChar char="•"/>
            </a:pPr>
            <a:r>
              <a:rPr lang="en-US" sz="3784" b="1" spc="-158">
                <a:solidFill>
                  <a:srgbClr val="777A67"/>
                </a:solidFill>
                <a:latin typeface="TT Norms Bold"/>
                <a:ea typeface="TT Norms Bold"/>
                <a:cs typeface="TT Norms Bold"/>
                <a:sym typeface="TT Norms Bold"/>
              </a:rPr>
              <a:t>將</a:t>
            </a:r>
            <a:r>
              <a:rPr lang="en-US" sz="3784" b="1" spc="-158">
                <a:solidFill>
                  <a:srgbClr val="FF3131"/>
                </a:solidFill>
                <a:latin typeface="TT Norms Bold"/>
                <a:ea typeface="TT Norms Bold"/>
                <a:cs typeface="TT Norms Bold"/>
                <a:sym typeface="TT Norms Bold"/>
              </a:rPr>
              <a:t>K-means分群結果</a:t>
            </a:r>
            <a:r>
              <a:rPr lang="en-US" sz="3784" b="1" spc="-158">
                <a:solidFill>
                  <a:srgbClr val="777A67"/>
                </a:solidFill>
                <a:latin typeface="TT Norms Bold"/>
                <a:ea typeface="TT Norms Bold"/>
                <a:cs typeface="TT Norms Bold"/>
                <a:sym typeface="TT Norms Bold"/>
              </a:rPr>
              <a:t>與</a:t>
            </a:r>
            <a:r>
              <a:rPr lang="en-US" sz="3784" b="1" spc="-158">
                <a:solidFill>
                  <a:srgbClr val="FF3131"/>
                </a:solidFill>
                <a:latin typeface="TT Norms Bold"/>
                <a:ea typeface="TT Norms Bold"/>
                <a:cs typeface="TT Norms Bold"/>
                <a:sym typeface="TT Norms Bold"/>
              </a:rPr>
              <a:t>情緒標籤</a:t>
            </a:r>
            <a:r>
              <a:rPr lang="en-US" sz="3784" b="1" spc="-158">
                <a:solidFill>
                  <a:srgbClr val="777A67"/>
                </a:solidFill>
                <a:latin typeface="TT Norms Bold"/>
                <a:ea typeface="TT Norms Bold"/>
                <a:cs typeface="TT Norms Bold"/>
                <a:sym typeface="TT Norms Bold"/>
              </a:rPr>
              <a:t>結合，以堆疊長條圖呈現</a:t>
            </a:r>
          </a:p>
          <a:p>
            <a:pPr marL="817129" lvl="1" indent="-408564" algn="just">
              <a:lnSpc>
                <a:spcPts val="5298"/>
              </a:lnSpc>
              <a:buFont typeface="Arial"/>
              <a:buChar char="•"/>
            </a:pPr>
            <a:r>
              <a:rPr lang="en-US" sz="3784" b="1" spc="-158">
                <a:solidFill>
                  <a:srgbClr val="FF3131"/>
                </a:solidFill>
                <a:latin typeface="TT Norms Bold"/>
                <a:ea typeface="TT Norms Bold"/>
                <a:cs typeface="TT Norms Bold"/>
                <a:sym typeface="TT Norms Bold"/>
              </a:rPr>
              <a:t>長條</a:t>
            </a:r>
            <a:r>
              <a:rPr lang="en-US" sz="3784" b="1" spc="-158">
                <a:solidFill>
                  <a:srgbClr val="777A67"/>
                </a:solidFill>
                <a:latin typeface="TT Norms Bold"/>
                <a:ea typeface="TT Norms Bold"/>
                <a:cs typeface="TT Norms Bold"/>
                <a:sym typeface="TT Norms Bold"/>
              </a:rPr>
              <a:t>代表該主題內不同情緒的</a:t>
            </a:r>
            <a:r>
              <a:rPr lang="en-US" sz="3784" b="1" spc="-158">
                <a:solidFill>
                  <a:srgbClr val="FF3131"/>
                </a:solidFill>
                <a:latin typeface="TT Norms Bold"/>
                <a:ea typeface="TT Norms Bold"/>
                <a:cs typeface="TT Norms Bold"/>
                <a:sym typeface="TT Norms Bold"/>
              </a:rPr>
              <a:t>分布情況</a:t>
            </a:r>
          </a:p>
          <a:p>
            <a:pPr marL="817129" lvl="1" indent="-408564" algn="just">
              <a:lnSpc>
                <a:spcPts val="5298"/>
              </a:lnSpc>
              <a:buFont typeface="Arial"/>
              <a:buChar char="•"/>
            </a:pPr>
            <a:r>
              <a:rPr lang="en-US" sz="3784" b="1" spc="-158">
                <a:solidFill>
                  <a:srgbClr val="777A67"/>
                </a:solidFill>
                <a:latin typeface="TT Norms Bold"/>
                <a:ea typeface="TT Norms Bold"/>
                <a:cs typeface="TT Norms Bold"/>
                <a:sym typeface="TT Norms Bold"/>
              </a:rPr>
              <a:t>透過</a:t>
            </a:r>
            <a:r>
              <a:rPr lang="en-US" sz="3784" b="1" spc="-158">
                <a:solidFill>
                  <a:srgbClr val="FF3131"/>
                </a:solidFill>
                <a:latin typeface="TT Norms Bold"/>
                <a:ea typeface="TT Norms Bold"/>
                <a:cs typeface="TT Norms Bold"/>
                <a:sym typeface="TT Norms Bold"/>
              </a:rPr>
              <a:t> TF-IDF</a:t>
            </a:r>
            <a:r>
              <a:rPr lang="en-US" sz="3784" b="1" spc="-158">
                <a:solidFill>
                  <a:srgbClr val="777A67"/>
                </a:solidFill>
                <a:latin typeface="TT Norms Bold"/>
                <a:ea typeface="TT Norms Bold"/>
                <a:cs typeface="TT Norms Bold"/>
                <a:sym typeface="TT Norms Bold"/>
              </a:rPr>
              <a:t> 計算群組主題詞，並將其標示於圖表下方</a:t>
            </a:r>
          </a:p>
        </p:txBody>
      </p:sp>
      <p:sp>
        <p:nvSpPr>
          <p:cNvPr id="5" name="TextBox 5"/>
          <p:cNvSpPr txBox="1"/>
          <p:nvPr/>
        </p:nvSpPr>
        <p:spPr>
          <a:xfrm>
            <a:off x="0" y="500349"/>
            <a:ext cx="1676401" cy="8463855"/>
          </a:xfrm>
          <a:prstGeom prst="rect">
            <a:avLst/>
          </a:prstGeom>
        </p:spPr>
        <p:txBody>
          <a:bodyPr lIns="0" tIns="0" rIns="0" bIns="0" rtlCol="0" anchor="t">
            <a:spAutoFit/>
          </a:bodyPr>
          <a:lstStyle/>
          <a:p>
            <a:pPr algn="r"/>
            <a:r>
              <a:rPr lang="en-US" sz="11000" b="1" dirty="0">
                <a:solidFill>
                  <a:srgbClr val="8C8F7B"/>
                </a:solidFill>
                <a:latin typeface="TT Norms Bold"/>
                <a:ea typeface="TT Norms Bold"/>
                <a:cs typeface="TT Norms Bold"/>
                <a:sym typeface="TT Norms Bold"/>
              </a:rPr>
              <a:t> </a:t>
            </a:r>
            <a:r>
              <a:rPr lang="en-US" sz="11000" b="1" dirty="0" err="1">
                <a:solidFill>
                  <a:srgbClr val="8C8F7B"/>
                </a:solidFill>
                <a:latin typeface="TT Norms Bold"/>
                <a:ea typeface="TT Norms Bold"/>
                <a:cs typeface="TT Norms Bold"/>
                <a:sym typeface="TT Norms Bold"/>
              </a:rPr>
              <a:t>內容介紹</a:t>
            </a:r>
            <a:endParaRPr lang="en-US" sz="11000" b="1" dirty="0">
              <a:solidFill>
                <a:srgbClr val="8C8F7B"/>
              </a:solidFill>
              <a:latin typeface="TT Norms Bold"/>
              <a:ea typeface="TT Norms Bold"/>
              <a:cs typeface="TT Norms Bold"/>
              <a:sym typeface="TT Norms Bold"/>
            </a:endParaRPr>
          </a:p>
        </p:txBody>
      </p:sp>
      <p:sp>
        <p:nvSpPr>
          <p:cNvPr id="6" name="Freeform 6"/>
          <p:cNvSpPr/>
          <p:nvPr/>
        </p:nvSpPr>
        <p:spPr>
          <a:xfrm>
            <a:off x="6811062" y="1635595"/>
            <a:ext cx="11476938" cy="8027910"/>
          </a:xfrm>
          <a:custGeom>
            <a:avLst/>
            <a:gdLst/>
            <a:ahLst/>
            <a:cxnLst/>
            <a:rect l="l" t="t" r="r" b="b"/>
            <a:pathLst>
              <a:path w="11476938" h="8027910">
                <a:moveTo>
                  <a:pt x="0" y="0"/>
                </a:moveTo>
                <a:lnTo>
                  <a:pt x="11476938" y="0"/>
                </a:lnTo>
                <a:lnTo>
                  <a:pt x="11476938" y="8027911"/>
                </a:lnTo>
                <a:lnTo>
                  <a:pt x="0" y="8027911"/>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2010346" y="798195"/>
            <a:ext cx="7133654" cy="756285"/>
          </a:xfrm>
          <a:prstGeom prst="rect">
            <a:avLst/>
          </a:prstGeom>
        </p:spPr>
        <p:txBody>
          <a:bodyPr lIns="0" tIns="0" rIns="0" bIns="0" rtlCol="0" anchor="t">
            <a:spAutoFit/>
          </a:bodyPr>
          <a:lstStyle/>
          <a:p>
            <a:pPr algn="r">
              <a:lnSpc>
                <a:spcPts val="5175"/>
              </a:lnSpc>
            </a:pPr>
            <a:r>
              <a:rPr lang="en-US" sz="6900" b="1">
                <a:solidFill>
                  <a:srgbClr val="8C8F7B"/>
                </a:solidFill>
                <a:latin typeface="TT Norms Bold"/>
                <a:ea typeface="TT Norms Bold"/>
                <a:cs typeface="TT Norms Bold"/>
                <a:sym typeface="TT Norms Bold"/>
              </a:rPr>
              <a:t>詞彙關聯規則表格</a:t>
            </a:r>
          </a:p>
        </p:txBody>
      </p:sp>
      <p:sp>
        <p:nvSpPr>
          <p:cNvPr id="4" name="TextBox 4"/>
          <p:cNvSpPr txBox="1"/>
          <p:nvPr/>
        </p:nvSpPr>
        <p:spPr>
          <a:xfrm>
            <a:off x="1676401" y="1897593"/>
            <a:ext cx="5514580" cy="6425139"/>
          </a:xfrm>
          <a:prstGeom prst="rect">
            <a:avLst/>
          </a:prstGeom>
        </p:spPr>
        <p:txBody>
          <a:bodyPr lIns="0" tIns="0" rIns="0" bIns="0" rtlCol="0" anchor="t">
            <a:spAutoFit/>
          </a:bodyPr>
          <a:lstStyle/>
          <a:p>
            <a:pPr marL="717822" lvl="1" indent="-358911" algn="just">
              <a:lnSpc>
                <a:spcPts val="4654"/>
              </a:lnSpc>
              <a:buFont typeface="Arial"/>
              <a:buChar char="•"/>
            </a:pPr>
            <a:r>
              <a:rPr lang="en-US" sz="3324" b="1" spc="-139">
                <a:solidFill>
                  <a:srgbClr val="777A67"/>
                </a:solidFill>
                <a:latin typeface="TT Norms Bold"/>
                <a:ea typeface="TT Norms Bold"/>
                <a:cs typeface="TT Norms Bold"/>
                <a:sym typeface="TT Norms Bold"/>
              </a:rPr>
              <a:t>將</a:t>
            </a:r>
            <a:r>
              <a:rPr lang="en-US" sz="3324" b="1" spc="-139">
                <a:solidFill>
                  <a:srgbClr val="FF3131"/>
                </a:solidFill>
                <a:latin typeface="TT Norms Bold"/>
                <a:ea typeface="TT Norms Bold"/>
                <a:cs typeface="TT Norms Bold"/>
                <a:sym typeface="TT Norms Bold"/>
              </a:rPr>
              <a:t> Apriori 探勘</a:t>
            </a:r>
            <a:r>
              <a:rPr lang="en-US" sz="3324" b="1" spc="-139">
                <a:solidFill>
                  <a:srgbClr val="777A67"/>
                </a:solidFill>
                <a:latin typeface="TT Norms Bold"/>
                <a:ea typeface="TT Norms Bold"/>
                <a:cs typeface="TT Norms Bold"/>
                <a:sym typeface="TT Norms Bold"/>
              </a:rPr>
              <a:t>結果以</a:t>
            </a:r>
            <a:r>
              <a:rPr lang="en-US" sz="3324" b="1" spc="-139">
                <a:solidFill>
                  <a:srgbClr val="FF3131"/>
                </a:solidFill>
                <a:latin typeface="TT Norms Bold"/>
                <a:ea typeface="TT Norms Bold"/>
                <a:cs typeface="TT Norms Bold"/>
                <a:sym typeface="TT Norms Bold"/>
              </a:rPr>
              <a:t>表格</a:t>
            </a:r>
            <a:r>
              <a:rPr lang="en-US" sz="3324" b="1" spc="-139">
                <a:solidFill>
                  <a:srgbClr val="777A67"/>
                </a:solidFill>
                <a:latin typeface="TT Norms Bold"/>
                <a:ea typeface="TT Norms Bold"/>
                <a:cs typeface="TT Norms Bold"/>
                <a:sym typeface="TT Norms Bold"/>
              </a:rPr>
              <a:t>呈現</a:t>
            </a:r>
          </a:p>
          <a:p>
            <a:pPr marL="717822" lvl="1" indent="-358911" algn="just">
              <a:lnSpc>
                <a:spcPts val="4654"/>
              </a:lnSpc>
              <a:buFont typeface="Arial"/>
              <a:buChar char="•"/>
            </a:pPr>
            <a:r>
              <a:rPr lang="en-US" sz="3324" b="1" spc="-139">
                <a:solidFill>
                  <a:srgbClr val="777A67"/>
                </a:solidFill>
                <a:latin typeface="TT Norms Bold"/>
                <a:ea typeface="TT Norms Bold"/>
                <a:cs typeface="TT Norms Bold"/>
                <a:sym typeface="TT Norms Bold"/>
              </a:rPr>
              <a:t>列出支持度最高的前十條規則</a:t>
            </a:r>
          </a:p>
          <a:p>
            <a:pPr algn="just">
              <a:lnSpc>
                <a:spcPts val="4654"/>
              </a:lnSpc>
            </a:pPr>
            <a:r>
              <a:rPr lang="en-US" sz="3324" b="1" spc="-139">
                <a:solidFill>
                  <a:srgbClr val="FF3131"/>
                </a:solidFill>
                <a:latin typeface="TT Norms Bold"/>
                <a:ea typeface="TT Norms Bold"/>
                <a:cs typeface="TT Norms Bold"/>
                <a:sym typeface="TT Norms Bold"/>
              </a:rPr>
              <a:t>          包括：</a:t>
            </a:r>
          </a:p>
          <a:p>
            <a:pPr marL="717822" lvl="1" indent="-358911" algn="just">
              <a:lnSpc>
                <a:spcPts val="4654"/>
              </a:lnSpc>
              <a:buFont typeface="Arial"/>
              <a:buChar char="•"/>
            </a:pPr>
            <a:r>
              <a:rPr lang="en-US" sz="3324" b="1" spc="-139">
                <a:solidFill>
                  <a:srgbClr val="FF3131"/>
                </a:solidFill>
                <a:latin typeface="TT Norms Bold"/>
                <a:ea typeface="TT Norms Bold"/>
                <a:cs typeface="TT Norms Bold"/>
                <a:sym typeface="TT Norms Bold"/>
              </a:rPr>
              <a:t>前項詞彙（antecedents）</a:t>
            </a:r>
          </a:p>
          <a:p>
            <a:pPr marL="717822" lvl="1" indent="-358911" algn="just">
              <a:lnSpc>
                <a:spcPts val="4654"/>
              </a:lnSpc>
              <a:buFont typeface="Arial"/>
              <a:buChar char="•"/>
            </a:pPr>
            <a:r>
              <a:rPr lang="en-US" sz="3324" b="1" spc="-139">
                <a:solidFill>
                  <a:srgbClr val="FF3131"/>
                </a:solidFill>
                <a:latin typeface="TT Norms Bold"/>
                <a:ea typeface="TT Norms Bold"/>
                <a:cs typeface="TT Norms Bold"/>
                <a:sym typeface="TT Norms Bold"/>
              </a:rPr>
              <a:t>後項詞彙（consequents）</a:t>
            </a:r>
          </a:p>
          <a:p>
            <a:pPr marL="717822" lvl="1" indent="-358911" algn="just">
              <a:lnSpc>
                <a:spcPts val="4654"/>
              </a:lnSpc>
              <a:buFont typeface="Arial"/>
              <a:buChar char="•"/>
            </a:pPr>
            <a:r>
              <a:rPr lang="en-US" sz="3324" b="1" spc="-139">
                <a:solidFill>
                  <a:srgbClr val="FF3131"/>
                </a:solidFill>
                <a:latin typeface="TT Norms Bold"/>
                <a:ea typeface="TT Norms Bold"/>
                <a:cs typeface="TT Norms Bold"/>
                <a:sym typeface="TT Norms Bold"/>
              </a:rPr>
              <a:t>支持度（Support）</a:t>
            </a:r>
          </a:p>
          <a:p>
            <a:pPr marL="717822" lvl="1" indent="-358911" algn="just">
              <a:lnSpc>
                <a:spcPts val="4654"/>
              </a:lnSpc>
              <a:buFont typeface="Arial"/>
              <a:buChar char="•"/>
            </a:pPr>
            <a:r>
              <a:rPr lang="en-US" sz="3324" b="1" spc="-139">
                <a:solidFill>
                  <a:srgbClr val="FF3131"/>
                </a:solidFill>
                <a:latin typeface="TT Norms Bold"/>
                <a:ea typeface="TT Norms Bold"/>
                <a:cs typeface="TT Norms Bold"/>
                <a:sym typeface="TT Norms Bold"/>
              </a:rPr>
              <a:t>信賴度（Confidence）</a:t>
            </a:r>
          </a:p>
          <a:p>
            <a:pPr marL="717822" lvl="1" indent="-358911" algn="just">
              <a:lnSpc>
                <a:spcPts val="4654"/>
              </a:lnSpc>
              <a:buFont typeface="Arial"/>
              <a:buChar char="•"/>
            </a:pPr>
            <a:r>
              <a:rPr lang="en-US" sz="3324" b="1" spc="-139">
                <a:solidFill>
                  <a:srgbClr val="777A67"/>
                </a:solidFill>
                <a:latin typeface="TT Norms Bold"/>
                <a:ea typeface="TT Norms Bold"/>
                <a:cs typeface="TT Norms Bold"/>
                <a:sym typeface="TT Norms Bold"/>
              </a:rPr>
              <a:t>以理解不同情緒評論中詞語的共通關係</a:t>
            </a:r>
          </a:p>
        </p:txBody>
      </p:sp>
      <p:sp>
        <p:nvSpPr>
          <p:cNvPr id="5" name="TextBox 5"/>
          <p:cNvSpPr txBox="1"/>
          <p:nvPr/>
        </p:nvSpPr>
        <p:spPr>
          <a:xfrm>
            <a:off x="0" y="500349"/>
            <a:ext cx="1676401" cy="8463855"/>
          </a:xfrm>
          <a:prstGeom prst="rect">
            <a:avLst/>
          </a:prstGeom>
        </p:spPr>
        <p:txBody>
          <a:bodyPr lIns="0" tIns="0" rIns="0" bIns="0" rtlCol="0" anchor="t">
            <a:spAutoFit/>
          </a:bodyPr>
          <a:lstStyle/>
          <a:p>
            <a:pPr algn="r"/>
            <a:r>
              <a:rPr lang="en-US" sz="11000" b="1" dirty="0">
                <a:solidFill>
                  <a:srgbClr val="8C8F7B"/>
                </a:solidFill>
                <a:latin typeface="TT Norms Bold"/>
                <a:ea typeface="TT Norms Bold"/>
                <a:cs typeface="TT Norms Bold"/>
                <a:sym typeface="TT Norms Bold"/>
              </a:rPr>
              <a:t> </a:t>
            </a:r>
            <a:r>
              <a:rPr lang="en-US" sz="11000" b="1" dirty="0" err="1">
                <a:solidFill>
                  <a:srgbClr val="8C8F7B"/>
                </a:solidFill>
                <a:latin typeface="TT Norms Bold"/>
                <a:ea typeface="TT Norms Bold"/>
                <a:cs typeface="TT Norms Bold"/>
                <a:sym typeface="TT Norms Bold"/>
              </a:rPr>
              <a:t>內容介紹</a:t>
            </a:r>
            <a:endParaRPr lang="en-US" sz="11000" b="1" dirty="0">
              <a:solidFill>
                <a:srgbClr val="8C8F7B"/>
              </a:solidFill>
              <a:latin typeface="TT Norms Bold"/>
              <a:ea typeface="TT Norms Bold"/>
              <a:cs typeface="TT Norms Bold"/>
              <a:sym typeface="TT Norms Bold"/>
            </a:endParaRPr>
          </a:p>
        </p:txBody>
      </p:sp>
      <p:sp>
        <p:nvSpPr>
          <p:cNvPr id="6" name="Freeform 6"/>
          <p:cNvSpPr/>
          <p:nvPr/>
        </p:nvSpPr>
        <p:spPr>
          <a:xfrm>
            <a:off x="7356789" y="1700392"/>
            <a:ext cx="10931211" cy="7557908"/>
          </a:xfrm>
          <a:custGeom>
            <a:avLst/>
            <a:gdLst/>
            <a:ahLst/>
            <a:cxnLst/>
            <a:rect l="l" t="t" r="r" b="b"/>
            <a:pathLst>
              <a:path w="10931211" h="7557908">
                <a:moveTo>
                  <a:pt x="0" y="0"/>
                </a:moveTo>
                <a:lnTo>
                  <a:pt x="10931211" y="0"/>
                </a:lnTo>
                <a:lnTo>
                  <a:pt x="10931211" y="7557908"/>
                </a:lnTo>
                <a:lnTo>
                  <a:pt x="0" y="7557908"/>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1928012" y="714374"/>
            <a:ext cx="7965207" cy="756285"/>
          </a:xfrm>
          <a:prstGeom prst="rect">
            <a:avLst/>
          </a:prstGeom>
        </p:spPr>
        <p:txBody>
          <a:bodyPr lIns="0" tIns="0" rIns="0" bIns="0" rtlCol="0" anchor="t">
            <a:spAutoFit/>
          </a:bodyPr>
          <a:lstStyle/>
          <a:p>
            <a:pPr algn="r">
              <a:lnSpc>
                <a:spcPts val="5175"/>
              </a:lnSpc>
            </a:pPr>
            <a:r>
              <a:rPr lang="en-US" sz="6900" b="1">
                <a:solidFill>
                  <a:srgbClr val="8C8F7B"/>
                </a:solidFill>
                <a:latin typeface="TT Norms Bold"/>
                <a:ea typeface="TT Norms Bold"/>
                <a:cs typeface="TT Norms Bold"/>
                <a:sym typeface="TT Norms Bold"/>
              </a:rPr>
              <a:t>分類模型效能比較圖</a:t>
            </a:r>
          </a:p>
        </p:txBody>
      </p:sp>
      <p:sp>
        <p:nvSpPr>
          <p:cNvPr id="4" name="TextBox 4"/>
          <p:cNvSpPr txBox="1"/>
          <p:nvPr/>
        </p:nvSpPr>
        <p:spPr>
          <a:xfrm>
            <a:off x="1676401" y="1833782"/>
            <a:ext cx="4676444" cy="5720291"/>
          </a:xfrm>
          <a:prstGeom prst="rect">
            <a:avLst/>
          </a:prstGeom>
        </p:spPr>
        <p:txBody>
          <a:bodyPr lIns="0" tIns="0" rIns="0" bIns="0" rtlCol="0" anchor="t">
            <a:spAutoFit/>
          </a:bodyPr>
          <a:lstStyle/>
          <a:p>
            <a:pPr marL="782393" lvl="1" indent="-391197" algn="l">
              <a:lnSpc>
                <a:spcPts val="5073"/>
              </a:lnSpc>
              <a:buFont typeface="Arial"/>
              <a:buChar char="•"/>
            </a:pPr>
            <a:r>
              <a:rPr lang="en-US" sz="3623" b="1" spc="-152">
                <a:solidFill>
                  <a:srgbClr val="777A67"/>
                </a:solidFill>
                <a:latin typeface="TT Norms Bold"/>
                <a:ea typeface="TT Norms Bold"/>
                <a:cs typeface="TT Norms Bold"/>
                <a:sym typeface="TT Norms Bold"/>
              </a:rPr>
              <a:t>比較SVM與決策樹在情緒分析上的效能</a:t>
            </a:r>
          </a:p>
          <a:p>
            <a:pPr marL="782393" lvl="1" indent="-391197" algn="l">
              <a:lnSpc>
                <a:spcPts val="5073"/>
              </a:lnSpc>
              <a:buFont typeface="Arial"/>
              <a:buChar char="•"/>
            </a:pPr>
            <a:r>
              <a:rPr lang="en-US" sz="3623" b="1" spc="-152">
                <a:solidFill>
                  <a:srgbClr val="777A67"/>
                </a:solidFill>
                <a:latin typeface="TT Norms Bold"/>
                <a:ea typeface="TT Norms Bold"/>
                <a:cs typeface="TT Norms Bold"/>
                <a:sym typeface="TT Norms Bold"/>
              </a:rPr>
              <a:t>以</a:t>
            </a:r>
            <a:r>
              <a:rPr lang="en-US" sz="3623" b="1" spc="-152">
                <a:solidFill>
                  <a:srgbClr val="FF3131"/>
                </a:solidFill>
                <a:latin typeface="TT Norms Bold"/>
                <a:ea typeface="TT Norms Bold"/>
                <a:cs typeface="TT Norms Bold"/>
                <a:sym typeface="TT Norms Bold"/>
              </a:rPr>
              <a:t>分組長條圖</a:t>
            </a:r>
            <a:r>
              <a:rPr lang="en-US" sz="3623" b="1" spc="-152">
                <a:solidFill>
                  <a:srgbClr val="777A67"/>
                </a:solidFill>
                <a:latin typeface="TT Norms Bold"/>
                <a:ea typeface="TT Norms Bold"/>
                <a:cs typeface="TT Norms Bold"/>
                <a:sym typeface="TT Norms Bold"/>
              </a:rPr>
              <a:t>來呈現</a:t>
            </a:r>
          </a:p>
          <a:p>
            <a:pPr algn="just">
              <a:lnSpc>
                <a:spcPts val="5073"/>
              </a:lnSpc>
            </a:pPr>
            <a:r>
              <a:rPr lang="en-US" sz="3623" b="1" spc="-152">
                <a:solidFill>
                  <a:srgbClr val="777A67"/>
                </a:solidFill>
                <a:latin typeface="TT Norms Bold"/>
                <a:ea typeface="TT Norms Bold"/>
                <a:cs typeface="TT Norms Bold"/>
                <a:sym typeface="TT Norms Bold"/>
              </a:rPr>
              <a:t>          包括：</a:t>
            </a:r>
          </a:p>
          <a:p>
            <a:pPr marL="782393" lvl="1" indent="-391197" algn="l">
              <a:lnSpc>
                <a:spcPts val="5073"/>
              </a:lnSpc>
              <a:buFont typeface="Arial"/>
              <a:buChar char="•"/>
            </a:pPr>
            <a:r>
              <a:rPr lang="en-US" sz="3623" b="1" spc="-152">
                <a:solidFill>
                  <a:srgbClr val="FF3131"/>
                </a:solidFill>
                <a:latin typeface="TT Norms Bold"/>
                <a:ea typeface="TT Norms Bold"/>
                <a:cs typeface="TT Norms Bold"/>
                <a:sym typeface="TT Norms Bold"/>
              </a:rPr>
              <a:t>準確率（Accuracy）</a:t>
            </a:r>
          </a:p>
          <a:p>
            <a:pPr marL="782393" lvl="1" indent="-391197" algn="l">
              <a:lnSpc>
                <a:spcPts val="5073"/>
              </a:lnSpc>
              <a:buFont typeface="Arial"/>
              <a:buChar char="•"/>
            </a:pPr>
            <a:r>
              <a:rPr lang="en-US" sz="3623" b="1" spc="-152">
                <a:solidFill>
                  <a:srgbClr val="FF3131"/>
                </a:solidFill>
                <a:latin typeface="TT Norms Bold"/>
                <a:ea typeface="TT Norms Bold"/>
                <a:cs typeface="TT Norms Bold"/>
                <a:sym typeface="TT Norms Bold"/>
              </a:rPr>
              <a:t>宏平均F1值</a:t>
            </a:r>
          </a:p>
          <a:p>
            <a:pPr algn="l">
              <a:lnSpc>
                <a:spcPts val="5073"/>
              </a:lnSpc>
            </a:pPr>
            <a:r>
              <a:rPr lang="en-US" sz="3623" b="1" spc="-152">
                <a:solidFill>
                  <a:srgbClr val="777A67"/>
                </a:solidFill>
                <a:latin typeface="TT Norms Bold"/>
                <a:ea typeface="TT Norms Bold"/>
                <a:cs typeface="TT Norms Bold"/>
                <a:sym typeface="TT Norms Bold"/>
              </a:rPr>
              <a:t>       </a:t>
            </a:r>
            <a:r>
              <a:rPr lang="en-US" sz="3623" b="1" spc="-152">
                <a:solidFill>
                  <a:srgbClr val="FF3131"/>
                </a:solidFill>
                <a:latin typeface="TT Norms Bold"/>
                <a:ea typeface="TT Norms Bold"/>
                <a:cs typeface="TT Norms Bold"/>
                <a:sym typeface="TT Norms Bold"/>
              </a:rPr>
              <a:t>（F1-Macro）</a:t>
            </a:r>
          </a:p>
        </p:txBody>
      </p:sp>
      <p:sp>
        <p:nvSpPr>
          <p:cNvPr id="5" name="TextBox 5"/>
          <p:cNvSpPr txBox="1"/>
          <p:nvPr/>
        </p:nvSpPr>
        <p:spPr>
          <a:xfrm>
            <a:off x="0" y="500349"/>
            <a:ext cx="1676401" cy="8463855"/>
          </a:xfrm>
          <a:prstGeom prst="rect">
            <a:avLst/>
          </a:prstGeom>
        </p:spPr>
        <p:txBody>
          <a:bodyPr lIns="0" tIns="0" rIns="0" bIns="0" rtlCol="0" anchor="t">
            <a:spAutoFit/>
          </a:bodyPr>
          <a:lstStyle/>
          <a:p>
            <a:pPr algn="r"/>
            <a:r>
              <a:rPr lang="en-US" sz="11000" b="1" dirty="0">
                <a:solidFill>
                  <a:srgbClr val="8C8F7B"/>
                </a:solidFill>
                <a:latin typeface="TT Norms Bold"/>
                <a:ea typeface="TT Norms Bold"/>
                <a:cs typeface="TT Norms Bold"/>
                <a:sym typeface="TT Norms Bold"/>
              </a:rPr>
              <a:t> </a:t>
            </a:r>
            <a:r>
              <a:rPr lang="en-US" sz="11000" b="1" dirty="0" err="1">
                <a:solidFill>
                  <a:srgbClr val="8C8F7B"/>
                </a:solidFill>
                <a:latin typeface="TT Norms Bold"/>
                <a:ea typeface="TT Norms Bold"/>
                <a:cs typeface="TT Norms Bold"/>
                <a:sym typeface="TT Norms Bold"/>
              </a:rPr>
              <a:t>內容介紹</a:t>
            </a:r>
            <a:endParaRPr lang="en-US" sz="11000" b="1" dirty="0">
              <a:solidFill>
                <a:srgbClr val="8C8F7B"/>
              </a:solidFill>
              <a:latin typeface="TT Norms Bold"/>
              <a:ea typeface="TT Norms Bold"/>
              <a:cs typeface="TT Norms Bold"/>
              <a:sym typeface="TT Norms Bold"/>
            </a:endParaRPr>
          </a:p>
        </p:txBody>
      </p:sp>
      <p:sp>
        <p:nvSpPr>
          <p:cNvPr id="6" name="Freeform 6"/>
          <p:cNvSpPr/>
          <p:nvPr/>
        </p:nvSpPr>
        <p:spPr>
          <a:xfrm>
            <a:off x="6352846" y="1900457"/>
            <a:ext cx="11727536" cy="8108492"/>
          </a:xfrm>
          <a:custGeom>
            <a:avLst/>
            <a:gdLst/>
            <a:ahLst/>
            <a:cxnLst/>
            <a:rect l="l" t="t" r="r" b="b"/>
            <a:pathLst>
              <a:path w="11727536" h="8108492">
                <a:moveTo>
                  <a:pt x="0" y="0"/>
                </a:moveTo>
                <a:lnTo>
                  <a:pt x="11727536" y="0"/>
                </a:lnTo>
                <a:lnTo>
                  <a:pt x="11727536" y="8108492"/>
                </a:lnTo>
                <a:lnTo>
                  <a:pt x="0" y="8108492"/>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2012839" y="535305"/>
            <a:ext cx="13646776" cy="1015365"/>
          </a:xfrm>
          <a:prstGeom prst="rect">
            <a:avLst/>
          </a:prstGeom>
        </p:spPr>
        <p:txBody>
          <a:bodyPr lIns="0" tIns="0" rIns="0" bIns="0" rtlCol="0" anchor="t">
            <a:spAutoFit/>
          </a:bodyPr>
          <a:lstStyle/>
          <a:p>
            <a:pPr algn="just">
              <a:lnSpc>
                <a:spcPts val="7934"/>
              </a:lnSpc>
            </a:pPr>
            <a:r>
              <a:rPr lang="en-US" sz="6900" b="1">
                <a:solidFill>
                  <a:srgbClr val="8C8F7B"/>
                </a:solidFill>
                <a:latin typeface="TT Norms Bold"/>
                <a:ea typeface="TT Norms Bold"/>
                <a:cs typeface="TT Norms Bold"/>
                <a:sym typeface="TT Norms Bold"/>
              </a:rPr>
              <a:t>TF-IDF關鍵詞權重分析與表格建立</a:t>
            </a:r>
          </a:p>
        </p:txBody>
      </p:sp>
      <p:sp>
        <p:nvSpPr>
          <p:cNvPr id="4" name="TextBox 4"/>
          <p:cNvSpPr txBox="1"/>
          <p:nvPr/>
        </p:nvSpPr>
        <p:spPr>
          <a:xfrm>
            <a:off x="1936882" y="1984586"/>
            <a:ext cx="5195339" cy="6955187"/>
          </a:xfrm>
          <a:prstGeom prst="rect">
            <a:avLst/>
          </a:prstGeom>
        </p:spPr>
        <p:txBody>
          <a:bodyPr lIns="0" tIns="0" rIns="0" bIns="0" rtlCol="0" anchor="t">
            <a:spAutoFit/>
          </a:bodyPr>
          <a:lstStyle/>
          <a:p>
            <a:pPr algn="just">
              <a:lnSpc>
                <a:spcPts val="4618"/>
              </a:lnSpc>
            </a:pPr>
            <a:r>
              <a:rPr lang="en-US" sz="3298" b="1" spc="-138">
                <a:solidFill>
                  <a:srgbClr val="777A67"/>
                </a:solidFill>
                <a:latin typeface="TT Norms Bold"/>
                <a:ea typeface="TT Norms Bold"/>
                <a:cs typeface="TT Norms Bold"/>
                <a:sym typeface="TT Norms Bold"/>
              </a:rPr>
              <a:t>主要運用 TF-IDF 辨識出能代表電影評論核心意涵的關鍵詞</a:t>
            </a:r>
          </a:p>
          <a:p>
            <a:pPr marL="712195" lvl="1" indent="-356097" algn="just">
              <a:lnSpc>
                <a:spcPts val="4618"/>
              </a:lnSpc>
              <a:buFont typeface="Arial"/>
              <a:buChar char="•"/>
            </a:pPr>
            <a:r>
              <a:rPr lang="en-US" sz="3298" b="1" spc="-138">
                <a:solidFill>
                  <a:srgbClr val="777A67"/>
                </a:solidFill>
                <a:latin typeface="TT Norms Bold"/>
                <a:ea typeface="TT Norms Bold"/>
                <a:cs typeface="TT Norms Bold"/>
                <a:sym typeface="TT Norms Bold"/>
              </a:rPr>
              <a:t>確認</a:t>
            </a:r>
            <a:r>
              <a:rPr lang="en-US" sz="3298" b="1" spc="-138">
                <a:solidFill>
                  <a:srgbClr val="FF3131"/>
                </a:solidFill>
                <a:latin typeface="TT Norms Bold"/>
                <a:ea typeface="TT Norms Bold"/>
                <a:cs typeface="TT Norms Bold"/>
                <a:sym typeface="TT Norms Bold"/>
              </a:rPr>
              <a:t>文本分詞</a:t>
            </a:r>
            <a:r>
              <a:rPr lang="en-US" sz="3298" b="1" spc="-138">
                <a:solidFill>
                  <a:srgbClr val="777A67"/>
                </a:solidFill>
                <a:latin typeface="TT Norms Bold"/>
                <a:ea typeface="TT Norms Bold"/>
                <a:cs typeface="TT Norms Bold"/>
                <a:sym typeface="TT Norms Bold"/>
              </a:rPr>
              <a:t>的完整性</a:t>
            </a:r>
          </a:p>
          <a:p>
            <a:pPr marL="712195" lvl="1" indent="-356097" algn="just">
              <a:lnSpc>
                <a:spcPts val="4618"/>
              </a:lnSpc>
              <a:buFont typeface="Arial"/>
              <a:buChar char="•"/>
            </a:pPr>
            <a:r>
              <a:rPr lang="en-US" sz="3298" b="1" spc="-138">
                <a:solidFill>
                  <a:srgbClr val="777A67"/>
                </a:solidFill>
                <a:latin typeface="TT Norms Bold"/>
                <a:ea typeface="TT Norms Bold"/>
                <a:cs typeface="TT Norms Bold"/>
                <a:sym typeface="TT Norms Bold"/>
              </a:rPr>
              <a:t>將文字轉換為向量形式，並設定最小與最大文件頻率</a:t>
            </a:r>
          </a:p>
          <a:p>
            <a:pPr marL="712195" lvl="1" indent="-356097" algn="just">
              <a:lnSpc>
                <a:spcPts val="4618"/>
              </a:lnSpc>
              <a:buFont typeface="Arial"/>
              <a:buChar char="•"/>
            </a:pPr>
            <a:r>
              <a:rPr lang="en-US" sz="3298" b="1" spc="-138">
                <a:solidFill>
                  <a:srgbClr val="777A67"/>
                </a:solidFill>
                <a:latin typeface="TT Norms Bold"/>
                <a:ea typeface="TT Norms Bold"/>
                <a:cs typeface="TT Norms Bold"/>
                <a:sym typeface="TT Norms Bold"/>
              </a:rPr>
              <a:t>整理成</a:t>
            </a:r>
            <a:r>
              <a:rPr lang="en-US" sz="3298" b="1" spc="-138">
                <a:solidFill>
                  <a:srgbClr val="FF3131"/>
                </a:solidFill>
                <a:latin typeface="TT Norms Bold"/>
                <a:ea typeface="TT Norms Bold"/>
                <a:cs typeface="TT Norms Bold"/>
                <a:sym typeface="TT Norms Bold"/>
              </a:rPr>
              <a:t>詞頻矩陣</a:t>
            </a:r>
          </a:p>
          <a:p>
            <a:pPr marL="712195" lvl="1" indent="-356097" algn="just">
              <a:lnSpc>
                <a:spcPts val="4618"/>
              </a:lnSpc>
              <a:buFont typeface="Arial"/>
              <a:buChar char="•"/>
            </a:pPr>
            <a:r>
              <a:rPr lang="en-US" sz="3298" b="1" spc="-138">
                <a:solidFill>
                  <a:srgbClr val="777A67"/>
                </a:solidFill>
                <a:latin typeface="TT Norms Bold"/>
                <a:ea typeface="TT Norms Bold"/>
                <a:cs typeface="TT Norms Bold"/>
                <a:sym typeface="TT Norms Bold"/>
              </a:rPr>
              <a:t>計算每一詞語的平均</a:t>
            </a:r>
            <a:r>
              <a:rPr lang="en-US" sz="3298" b="1" spc="-138">
                <a:solidFill>
                  <a:srgbClr val="FF3131"/>
                </a:solidFill>
                <a:latin typeface="TT Norms Bold"/>
                <a:ea typeface="TT Norms Bold"/>
                <a:cs typeface="TT Norms Bold"/>
                <a:sym typeface="TT Norms Bold"/>
              </a:rPr>
              <a:t>TF-IDF分數</a:t>
            </a:r>
          </a:p>
          <a:p>
            <a:pPr marL="712195" lvl="1" indent="-356097" algn="just">
              <a:lnSpc>
                <a:spcPts val="4618"/>
              </a:lnSpc>
              <a:buFont typeface="Arial"/>
              <a:buChar char="•"/>
            </a:pPr>
            <a:r>
              <a:rPr lang="en-US" sz="3298" b="1" spc="-138">
                <a:solidFill>
                  <a:srgbClr val="777A67"/>
                </a:solidFill>
                <a:latin typeface="TT Norms Bold"/>
                <a:ea typeface="TT Norms Bold"/>
                <a:cs typeface="TT Norms Bold"/>
                <a:sym typeface="TT Norms Bold"/>
              </a:rPr>
              <a:t>依</a:t>
            </a:r>
            <a:r>
              <a:rPr lang="en-US" sz="3298" b="1" spc="-138">
                <a:solidFill>
                  <a:srgbClr val="FF3131"/>
                </a:solidFill>
                <a:latin typeface="TT Norms Bold"/>
                <a:ea typeface="TT Norms Bold"/>
                <a:cs typeface="TT Norms Bold"/>
                <a:sym typeface="TT Norms Bold"/>
              </a:rPr>
              <a:t>權重高低</a:t>
            </a:r>
            <a:r>
              <a:rPr lang="en-US" sz="3298" b="1" spc="-138">
                <a:solidFill>
                  <a:srgbClr val="777A67"/>
                </a:solidFill>
                <a:latin typeface="TT Norms Bold"/>
                <a:ea typeface="TT Norms Bold"/>
                <a:cs typeface="TT Norms Bold"/>
                <a:sym typeface="TT Norms Bold"/>
              </a:rPr>
              <a:t>篩選出前十五個具代表性的關鍵詞</a:t>
            </a:r>
          </a:p>
        </p:txBody>
      </p:sp>
      <p:sp>
        <p:nvSpPr>
          <p:cNvPr id="5" name="TextBox 5"/>
          <p:cNvSpPr txBox="1"/>
          <p:nvPr/>
        </p:nvSpPr>
        <p:spPr>
          <a:xfrm>
            <a:off x="0" y="500349"/>
            <a:ext cx="1676401" cy="8463855"/>
          </a:xfrm>
          <a:prstGeom prst="rect">
            <a:avLst/>
          </a:prstGeom>
        </p:spPr>
        <p:txBody>
          <a:bodyPr lIns="0" tIns="0" rIns="0" bIns="0" rtlCol="0" anchor="t">
            <a:spAutoFit/>
          </a:bodyPr>
          <a:lstStyle/>
          <a:p>
            <a:pPr algn="r"/>
            <a:r>
              <a:rPr lang="en-US" sz="11000" b="1" dirty="0">
                <a:solidFill>
                  <a:srgbClr val="8C8F7B"/>
                </a:solidFill>
                <a:latin typeface="TT Norms Bold"/>
                <a:ea typeface="TT Norms Bold"/>
                <a:cs typeface="TT Norms Bold"/>
                <a:sym typeface="TT Norms Bold"/>
              </a:rPr>
              <a:t> </a:t>
            </a:r>
            <a:r>
              <a:rPr lang="en-US" sz="11000" b="1" dirty="0" err="1">
                <a:solidFill>
                  <a:srgbClr val="8C8F7B"/>
                </a:solidFill>
                <a:latin typeface="TT Norms Bold"/>
                <a:ea typeface="TT Norms Bold"/>
                <a:cs typeface="TT Norms Bold"/>
                <a:sym typeface="TT Norms Bold"/>
              </a:rPr>
              <a:t>內容介紹</a:t>
            </a:r>
            <a:endParaRPr lang="en-US" sz="11000" b="1" dirty="0">
              <a:solidFill>
                <a:srgbClr val="8C8F7B"/>
              </a:solidFill>
              <a:latin typeface="TT Norms Bold"/>
              <a:ea typeface="TT Norms Bold"/>
              <a:cs typeface="TT Norms Bold"/>
              <a:sym typeface="TT Norms Bold"/>
            </a:endParaRPr>
          </a:p>
        </p:txBody>
      </p:sp>
      <p:sp>
        <p:nvSpPr>
          <p:cNvPr id="6" name="Freeform 6"/>
          <p:cNvSpPr/>
          <p:nvPr/>
        </p:nvSpPr>
        <p:spPr>
          <a:xfrm>
            <a:off x="7392702" y="2247357"/>
            <a:ext cx="10895298" cy="6496321"/>
          </a:xfrm>
          <a:custGeom>
            <a:avLst/>
            <a:gdLst/>
            <a:ahLst/>
            <a:cxnLst/>
            <a:rect l="l" t="t" r="r" b="b"/>
            <a:pathLst>
              <a:path w="10895298" h="6496321">
                <a:moveTo>
                  <a:pt x="0" y="0"/>
                </a:moveTo>
                <a:lnTo>
                  <a:pt x="10895298" y="0"/>
                </a:lnTo>
                <a:lnTo>
                  <a:pt x="10895298" y="6496321"/>
                </a:lnTo>
                <a:lnTo>
                  <a:pt x="0" y="6496321"/>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AutoShape 3"/>
          <p:cNvSpPr/>
          <p:nvPr/>
        </p:nvSpPr>
        <p:spPr>
          <a:xfrm>
            <a:off x="1033462" y="9244012"/>
            <a:ext cx="17474323" cy="0"/>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4" name="Freeform 4"/>
          <p:cNvSpPr/>
          <p:nvPr/>
        </p:nvSpPr>
        <p:spPr>
          <a:xfrm>
            <a:off x="15789215" y="588695"/>
            <a:ext cx="2042092" cy="2042092"/>
          </a:xfrm>
          <a:custGeom>
            <a:avLst/>
            <a:gdLst/>
            <a:ahLst/>
            <a:cxnLst/>
            <a:rect l="l" t="t" r="r" b="b"/>
            <a:pathLst>
              <a:path w="2042092" h="2042092">
                <a:moveTo>
                  <a:pt x="0" y="0"/>
                </a:moveTo>
                <a:lnTo>
                  <a:pt x="2042092" y="0"/>
                </a:lnTo>
                <a:lnTo>
                  <a:pt x="2042092" y="2042091"/>
                </a:lnTo>
                <a:lnTo>
                  <a:pt x="0" y="20420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5" name="TextBox 5"/>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研究動機</a:t>
            </a:r>
            <a:endParaRPr lang="en-US" sz="11000" b="1" dirty="0">
              <a:solidFill>
                <a:srgbClr val="8C8F7B"/>
              </a:solidFill>
              <a:latin typeface="TT Norms Bold"/>
              <a:ea typeface="TT Norms Bold"/>
              <a:cs typeface="TT Norms Bold"/>
              <a:sym typeface="TT Norms Bold"/>
            </a:endParaRPr>
          </a:p>
        </p:txBody>
      </p:sp>
      <p:sp>
        <p:nvSpPr>
          <p:cNvPr id="6" name="TextBox 6"/>
          <p:cNvSpPr txBox="1"/>
          <p:nvPr/>
        </p:nvSpPr>
        <p:spPr>
          <a:xfrm>
            <a:off x="2079872" y="2904152"/>
            <a:ext cx="15372118" cy="5180192"/>
          </a:xfrm>
          <a:prstGeom prst="rect">
            <a:avLst/>
          </a:prstGeom>
        </p:spPr>
        <p:txBody>
          <a:bodyPr lIns="0" tIns="0" rIns="0" bIns="0" rtlCol="0" anchor="t">
            <a:spAutoFit/>
          </a:bodyPr>
          <a:lstStyle/>
          <a:p>
            <a:pPr algn="just">
              <a:lnSpc>
                <a:spcPts val="5852"/>
              </a:lnSpc>
            </a:pPr>
            <a:r>
              <a:rPr lang="en-US" sz="4180" spc="-175">
                <a:solidFill>
                  <a:srgbClr val="777A67"/>
                </a:solidFill>
                <a:latin typeface="TT Norms"/>
                <a:ea typeface="TT Norms"/>
                <a:cs typeface="TT Norms"/>
                <a:sym typeface="TT Norms"/>
              </a:rPr>
              <a:t>隨著社群媒體與線上評論平台的興盛，電影觀眾的情感表達成為理解觀影體驗與市場反應的重要線索。</a:t>
            </a:r>
          </a:p>
          <a:p>
            <a:pPr algn="just">
              <a:lnSpc>
                <a:spcPts val="5852"/>
              </a:lnSpc>
              <a:spcBef>
                <a:spcPct val="0"/>
              </a:spcBef>
            </a:pPr>
            <a:r>
              <a:rPr lang="en-US" sz="4180" spc="-175">
                <a:solidFill>
                  <a:srgbClr val="777A67"/>
                </a:solidFill>
                <a:latin typeface="TT Norms"/>
                <a:ea typeface="TT Norms"/>
                <a:cs typeface="TT Norms"/>
                <a:sym typeface="TT Norms"/>
              </a:rPr>
              <a:t>本研究以台灣電影《我們意外的勇氣》為例，透過文本探勘技術分析網友評論，旨在發掘觀眾對該片的真實情感傾向、核心關注議題與詞語關聯模式。相較於傳統問卷調查，文本探勘能處理大規模非結構化資料，提供更客觀、即時且細緻的觀眾洞察，為電影行銷、內容優化與觀眾研究開啟新視野。</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2249545" y="509076"/>
            <a:ext cx="14263739" cy="1015365"/>
          </a:xfrm>
          <a:prstGeom prst="rect">
            <a:avLst/>
          </a:prstGeom>
        </p:spPr>
        <p:txBody>
          <a:bodyPr lIns="0" tIns="0" rIns="0" bIns="0" rtlCol="0" anchor="t">
            <a:spAutoFit/>
          </a:bodyPr>
          <a:lstStyle/>
          <a:p>
            <a:pPr algn="just">
              <a:lnSpc>
                <a:spcPts val="7934"/>
              </a:lnSpc>
            </a:pPr>
            <a:r>
              <a:rPr lang="en-US" sz="6900" b="1">
                <a:solidFill>
                  <a:srgbClr val="8C8F7B"/>
                </a:solidFill>
                <a:latin typeface="TT Norms Bold"/>
                <a:ea typeface="TT Norms Bold"/>
                <a:cs typeface="TT Norms Bold"/>
                <a:sym typeface="TT Norms Bold"/>
              </a:rPr>
              <a:t>TF-IDF關鍵詞權重分析與表格建立</a:t>
            </a:r>
          </a:p>
        </p:txBody>
      </p:sp>
      <p:sp>
        <p:nvSpPr>
          <p:cNvPr id="4" name="TextBox 4"/>
          <p:cNvSpPr txBox="1"/>
          <p:nvPr/>
        </p:nvSpPr>
        <p:spPr>
          <a:xfrm>
            <a:off x="1329359" y="1877279"/>
            <a:ext cx="4706317" cy="5314067"/>
          </a:xfrm>
          <a:prstGeom prst="rect">
            <a:avLst/>
          </a:prstGeom>
        </p:spPr>
        <p:txBody>
          <a:bodyPr lIns="0" tIns="0" rIns="0" bIns="0" rtlCol="0" anchor="t">
            <a:spAutoFit/>
          </a:bodyPr>
          <a:lstStyle/>
          <a:p>
            <a:pPr marL="817129" lvl="1" indent="-408564" algn="just">
              <a:lnSpc>
                <a:spcPts val="5298"/>
              </a:lnSpc>
              <a:buFont typeface="Arial"/>
              <a:buChar char="•"/>
            </a:pPr>
            <a:r>
              <a:rPr lang="en-US" sz="3784" b="1" spc="-158">
                <a:solidFill>
                  <a:srgbClr val="777A67"/>
                </a:solidFill>
                <a:latin typeface="TT Norms Bold"/>
                <a:ea typeface="TT Norms Bold"/>
                <a:cs typeface="TT Norms Bold"/>
                <a:sym typeface="TT Norms Bold"/>
              </a:rPr>
              <a:t>將</a:t>
            </a:r>
            <a:r>
              <a:rPr lang="en-US" sz="3784" b="1" spc="-158">
                <a:solidFill>
                  <a:srgbClr val="FF3131"/>
                </a:solidFill>
                <a:latin typeface="TT Norms Bold"/>
                <a:ea typeface="TT Norms Bold"/>
                <a:cs typeface="TT Norms Bold"/>
                <a:sym typeface="TT Norms Bold"/>
              </a:rPr>
              <a:t>TF-IDF分數最高</a:t>
            </a:r>
            <a:r>
              <a:rPr lang="en-US" sz="3784" b="1" spc="-158">
                <a:solidFill>
                  <a:srgbClr val="777A67"/>
                </a:solidFill>
                <a:latin typeface="TT Norms Bold"/>
                <a:ea typeface="TT Norms Bold"/>
                <a:cs typeface="TT Norms Bold"/>
                <a:sym typeface="TT Norms Bold"/>
              </a:rPr>
              <a:t>的</a:t>
            </a:r>
            <a:r>
              <a:rPr lang="en-US" sz="3784" b="1" spc="-158">
                <a:solidFill>
                  <a:srgbClr val="FF3131"/>
                </a:solidFill>
                <a:latin typeface="TT Norms Bold"/>
                <a:ea typeface="TT Norms Bold"/>
                <a:cs typeface="TT Norms Bold"/>
                <a:sym typeface="TT Norms Bold"/>
              </a:rPr>
              <a:t>十五個</a:t>
            </a:r>
            <a:r>
              <a:rPr lang="en-US" sz="3784" b="1" spc="-158">
                <a:solidFill>
                  <a:srgbClr val="777A67"/>
                </a:solidFill>
                <a:latin typeface="TT Norms Bold"/>
                <a:ea typeface="TT Norms Bold"/>
                <a:cs typeface="TT Norms Bold"/>
                <a:sym typeface="TT Norms Bold"/>
              </a:rPr>
              <a:t>關鍵詞整理成表格</a:t>
            </a:r>
          </a:p>
          <a:p>
            <a:pPr algn="just">
              <a:lnSpc>
                <a:spcPts val="5298"/>
              </a:lnSpc>
            </a:pPr>
            <a:r>
              <a:rPr lang="en-US" sz="3784" b="1" spc="-158">
                <a:solidFill>
                  <a:srgbClr val="777A67"/>
                </a:solidFill>
                <a:latin typeface="TT Norms Bold"/>
                <a:ea typeface="TT Norms Bold"/>
                <a:cs typeface="TT Norms Bold"/>
                <a:sym typeface="TT Norms Bold"/>
              </a:rPr>
              <a:t>          包含：</a:t>
            </a:r>
          </a:p>
          <a:p>
            <a:pPr marL="817129" lvl="1" indent="-408564" algn="just">
              <a:lnSpc>
                <a:spcPts val="5298"/>
              </a:lnSpc>
              <a:buFont typeface="Arial"/>
              <a:buChar char="•"/>
            </a:pPr>
            <a:r>
              <a:rPr lang="en-US" sz="3784" b="1" spc="-158">
                <a:solidFill>
                  <a:srgbClr val="777A67"/>
                </a:solidFill>
                <a:latin typeface="TT Norms Bold"/>
                <a:ea typeface="TT Norms Bold"/>
                <a:cs typeface="TT Norms Bold"/>
                <a:sym typeface="TT Norms Bold"/>
              </a:rPr>
              <a:t>關鍵詞</a:t>
            </a:r>
          </a:p>
          <a:p>
            <a:pPr marL="817129" lvl="1" indent="-408564" algn="just">
              <a:lnSpc>
                <a:spcPts val="5298"/>
              </a:lnSpc>
              <a:buFont typeface="Arial"/>
              <a:buChar char="•"/>
            </a:pPr>
            <a:r>
              <a:rPr lang="en-US" sz="3784" b="1" spc="-158">
                <a:solidFill>
                  <a:srgbClr val="777A67"/>
                </a:solidFill>
                <a:latin typeface="TT Norms Bold"/>
                <a:ea typeface="TT Norms Bold"/>
                <a:cs typeface="TT Norms Bold"/>
                <a:sym typeface="TT Norms Bold"/>
              </a:rPr>
              <a:t>TF-IDF分數</a:t>
            </a:r>
          </a:p>
          <a:p>
            <a:pPr algn="just">
              <a:lnSpc>
                <a:spcPts val="5298"/>
              </a:lnSpc>
            </a:pPr>
            <a:endParaRPr lang="en-US" sz="3784" b="1" spc="-158">
              <a:solidFill>
                <a:srgbClr val="777A67"/>
              </a:solidFill>
              <a:latin typeface="TT Norms Bold"/>
              <a:ea typeface="TT Norms Bold"/>
              <a:cs typeface="TT Norms Bold"/>
              <a:sym typeface="TT Norms Bold"/>
            </a:endParaRPr>
          </a:p>
          <a:p>
            <a:pPr marL="817129" lvl="1" indent="-408564" algn="just">
              <a:lnSpc>
                <a:spcPts val="5298"/>
              </a:lnSpc>
              <a:buFont typeface="Arial"/>
              <a:buChar char="•"/>
            </a:pPr>
            <a:r>
              <a:rPr lang="en-US" sz="3784" b="1" spc="-158">
                <a:solidFill>
                  <a:srgbClr val="777A67"/>
                </a:solidFill>
                <a:latin typeface="TT Norms Bold"/>
                <a:ea typeface="TT Norms Bold"/>
                <a:cs typeface="TT Norms Bold"/>
                <a:sym typeface="TT Norms Bold"/>
              </a:rPr>
              <a:t>設定中文字型參數</a:t>
            </a:r>
          </a:p>
        </p:txBody>
      </p:sp>
      <p:sp>
        <p:nvSpPr>
          <p:cNvPr id="5" name="TextBox 5"/>
          <p:cNvSpPr txBox="1"/>
          <p:nvPr/>
        </p:nvSpPr>
        <p:spPr>
          <a:xfrm>
            <a:off x="0" y="500349"/>
            <a:ext cx="1676401" cy="8463855"/>
          </a:xfrm>
          <a:prstGeom prst="rect">
            <a:avLst/>
          </a:prstGeom>
        </p:spPr>
        <p:txBody>
          <a:bodyPr lIns="0" tIns="0" rIns="0" bIns="0" rtlCol="0" anchor="t">
            <a:spAutoFit/>
          </a:bodyPr>
          <a:lstStyle/>
          <a:p>
            <a:pPr algn="r"/>
            <a:r>
              <a:rPr lang="en-US" sz="11000" b="1" dirty="0">
                <a:solidFill>
                  <a:srgbClr val="8C8F7B"/>
                </a:solidFill>
                <a:latin typeface="TT Norms Bold"/>
                <a:ea typeface="TT Norms Bold"/>
                <a:cs typeface="TT Norms Bold"/>
                <a:sym typeface="TT Norms Bold"/>
              </a:rPr>
              <a:t> </a:t>
            </a:r>
            <a:r>
              <a:rPr lang="en-US" sz="11000" b="1" dirty="0" err="1">
                <a:solidFill>
                  <a:srgbClr val="8C8F7B"/>
                </a:solidFill>
                <a:latin typeface="TT Norms Bold"/>
                <a:ea typeface="TT Norms Bold"/>
                <a:cs typeface="TT Norms Bold"/>
                <a:sym typeface="TT Norms Bold"/>
              </a:rPr>
              <a:t>內容介紹</a:t>
            </a:r>
            <a:endParaRPr lang="en-US" sz="11000" b="1" dirty="0">
              <a:solidFill>
                <a:srgbClr val="8C8F7B"/>
              </a:solidFill>
              <a:latin typeface="TT Norms Bold"/>
              <a:ea typeface="TT Norms Bold"/>
              <a:cs typeface="TT Norms Bold"/>
              <a:sym typeface="TT Norms Bold"/>
            </a:endParaRPr>
          </a:p>
        </p:txBody>
      </p:sp>
      <p:sp>
        <p:nvSpPr>
          <p:cNvPr id="6" name="Freeform 6"/>
          <p:cNvSpPr/>
          <p:nvPr/>
        </p:nvSpPr>
        <p:spPr>
          <a:xfrm>
            <a:off x="6565108" y="1953479"/>
            <a:ext cx="11315406" cy="7439880"/>
          </a:xfrm>
          <a:custGeom>
            <a:avLst/>
            <a:gdLst/>
            <a:ahLst/>
            <a:cxnLst/>
            <a:rect l="l" t="t" r="r" b="b"/>
            <a:pathLst>
              <a:path w="11315406" h="7439880">
                <a:moveTo>
                  <a:pt x="0" y="0"/>
                </a:moveTo>
                <a:lnTo>
                  <a:pt x="11315407" y="0"/>
                </a:lnTo>
                <a:lnTo>
                  <a:pt x="11315407" y="7439880"/>
                </a:lnTo>
                <a:lnTo>
                  <a:pt x="0" y="7439880"/>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2293365" y="1495132"/>
            <a:ext cx="8556823" cy="806450"/>
          </a:xfrm>
          <a:prstGeom prst="rect">
            <a:avLst/>
          </a:prstGeom>
        </p:spPr>
        <p:txBody>
          <a:bodyPr lIns="0" tIns="0" rIns="0" bIns="0" rtlCol="0" anchor="t">
            <a:spAutoFit/>
          </a:bodyPr>
          <a:lstStyle/>
          <a:p>
            <a:pPr algn="just">
              <a:lnSpc>
                <a:spcPts val="6324"/>
              </a:lnSpc>
            </a:pPr>
            <a:r>
              <a:rPr lang="en-US" sz="5499" b="1">
                <a:solidFill>
                  <a:srgbClr val="8C8F7B"/>
                </a:solidFill>
                <a:latin typeface="TT Norms Bold"/>
                <a:ea typeface="TT Norms Bold"/>
                <a:cs typeface="TT Norms Bold"/>
                <a:sym typeface="TT Norms Bold"/>
              </a:rPr>
              <a:t>目標詞語之關聯性分析</a:t>
            </a:r>
          </a:p>
        </p:txBody>
      </p:sp>
      <p:sp>
        <p:nvSpPr>
          <p:cNvPr id="4" name="TextBox 4"/>
          <p:cNvSpPr txBox="1"/>
          <p:nvPr/>
        </p:nvSpPr>
        <p:spPr>
          <a:xfrm>
            <a:off x="1676401" y="2463888"/>
            <a:ext cx="15994635" cy="3766849"/>
          </a:xfrm>
          <a:prstGeom prst="rect">
            <a:avLst/>
          </a:prstGeom>
        </p:spPr>
        <p:txBody>
          <a:bodyPr lIns="0" tIns="0" rIns="0" bIns="0" rtlCol="0" anchor="t">
            <a:spAutoFit/>
          </a:bodyPr>
          <a:lstStyle/>
          <a:p>
            <a:pPr marL="901862" lvl="1" indent="-450931" algn="just">
              <a:lnSpc>
                <a:spcPts val="5848"/>
              </a:lnSpc>
              <a:buFont typeface="Arial"/>
              <a:buChar char="•"/>
            </a:pPr>
            <a:r>
              <a:rPr lang="en-US" sz="4177" b="1" spc="-175">
                <a:solidFill>
                  <a:srgbClr val="777A67"/>
                </a:solidFill>
                <a:latin typeface="TT Norms Bold"/>
                <a:ea typeface="TT Norms Bold"/>
                <a:cs typeface="TT Norms Bold"/>
                <a:sym typeface="TT Norms Bold"/>
              </a:rPr>
              <a:t>以TF-IDF所建構之</a:t>
            </a:r>
            <a:r>
              <a:rPr lang="en-US" sz="4177" b="1" spc="-175">
                <a:solidFill>
                  <a:srgbClr val="FF3131"/>
                </a:solidFill>
                <a:latin typeface="TT Norms Bold"/>
                <a:ea typeface="TT Norms Bold"/>
                <a:cs typeface="TT Norms Bold"/>
                <a:sym typeface="TT Norms Bold"/>
              </a:rPr>
              <a:t>詞語矩陣</a:t>
            </a:r>
            <a:r>
              <a:rPr lang="en-US" sz="4177" b="1" spc="-175">
                <a:solidFill>
                  <a:srgbClr val="777A67"/>
                </a:solidFill>
                <a:latin typeface="TT Norms Bold"/>
                <a:ea typeface="TT Norms Bold"/>
                <a:cs typeface="TT Norms Bold"/>
                <a:sym typeface="TT Norms Bold"/>
              </a:rPr>
              <a:t>作為基礎，對指定的「目標詞」計算與其他詞彙之相關性</a:t>
            </a:r>
          </a:p>
          <a:p>
            <a:pPr marL="901862" lvl="1" indent="-450931" algn="just">
              <a:lnSpc>
                <a:spcPts val="5848"/>
              </a:lnSpc>
              <a:buFont typeface="Arial"/>
              <a:buChar char="•"/>
            </a:pPr>
            <a:r>
              <a:rPr lang="en-US" sz="4177" b="1" spc="-175">
                <a:solidFill>
                  <a:srgbClr val="777A67"/>
                </a:solidFill>
                <a:latin typeface="TT Norms Bold"/>
                <a:ea typeface="TT Norms Bold"/>
                <a:cs typeface="TT Norms Bold"/>
                <a:sym typeface="TT Norms Bold"/>
              </a:rPr>
              <a:t>目標詞：通常為</a:t>
            </a:r>
            <a:r>
              <a:rPr lang="en-US" sz="4177" b="1" spc="-175">
                <a:solidFill>
                  <a:srgbClr val="FF3131"/>
                </a:solidFill>
                <a:latin typeface="TT Norms Bold"/>
                <a:ea typeface="TT Norms Bold"/>
                <a:cs typeface="TT Norms Bold"/>
                <a:sym typeface="TT Norms Bold"/>
              </a:rPr>
              <a:t>電影核心名詞</a:t>
            </a:r>
            <a:r>
              <a:rPr lang="en-US" sz="4177" b="1" spc="-175">
                <a:solidFill>
                  <a:srgbClr val="777A67"/>
                </a:solidFill>
                <a:latin typeface="TT Norms Bold"/>
                <a:ea typeface="TT Norms Bold"/>
                <a:cs typeface="TT Norms Bold"/>
                <a:sym typeface="TT Norms Bold"/>
              </a:rPr>
              <a:t>或具</a:t>
            </a:r>
            <a:r>
              <a:rPr lang="en-US" sz="4177" b="1" spc="-175">
                <a:solidFill>
                  <a:srgbClr val="FF3131"/>
                </a:solidFill>
                <a:latin typeface="TT Norms Bold"/>
                <a:ea typeface="TT Norms Bold"/>
                <a:cs typeface="TT Norms Bold"/>
                <a:sym typeface="TT Norms Bold"/>
              </a:rPr>
              <a:t>代表性</a:t>
            </a:r>
            <a:r>
              <a:rPr lang="en-US" sz="4177" b="1" spc="-175">
                <a:solidFill>
                  <a:srgbClr val="777A67"/>
                </a:solidFill>
                <a:latin typeface="TT Norms Bold"/>
                <a:ea typeface="TT Norms Bold"/>
                <a:cs typeface="TT Norms Bold"/>
                <a:sym typeface="TT Norms Bold"/>
              </a:rPr>
              <a:t>的詞彙</a:t>
            </a:r>
          </a:p>
          <a:p>
            <a:pPr algn="just">
              <a:lnSpc>
                <a:spcPts val="4158"/>
              </a:lnSpc>
            </a:pPr>
            <a:endParaRPr lang="en-US" sz="4177" b="1" spc="-175">
              <a:solidFill>
                <a:srgbClr val="777A67"/>
              </a:solidFill>
              <a:latin typeface="TT Norms Bold"/>
              <a:ea typeface="TT Norms Bold"/>
              <a:cs typeface="TT Norms Bold"/>
              <a:sym typeface="TT Norms Bold"/>
            </a:endParaRPr>
          </a:p>
          <a:p>
            <a:pPr algn="just">
              <a:lnSpc>
                <a:spcPts val="4158"/>
              </a:lnSpc>
            </a:pPr>
            <a:endParaRPr lang="en-US" sz="4177" b="1" spc="-175">
              <a:solidFill>
                <a:srgbClr val="777A67"/>
              </a:solidFill>
              <a:latin typeface="TT Norms Bold"/>
              <a:ea typeface="TT Norms Bold"/>
              <a:cs typeface="TT Norms Bold"/>
              <a:sym typeface="TT Norms Bold"/>
            </a:endParaRPr>
          </a:p>
          <a:p>
            <a:pPr algn="just">
              <a:lnSpc>
                <a:spcPts val="4158"/>
              </a:lnSpc>
            </a:pPr>
            <a:endParaRPr lang="en-US" sz="4177" b="1" spc="-175">
              <a:solidFill>
                <a:srgbClr val="777A67"/>
              </a:solidFill>
              <a:latin typeface="TT Norms Bold"/>
              <a:ea typeface="TT Norms Bold"/>
              <a:cs typeface="TT Norms Bold"/>
              <a:sym typeface="TT Norms Bold"/>
            </a:endParaRPr>
          </a:p>
        </p:txBody>
      </p:sp>
      <p:sp>
        <p:nvSpPr>
          <p:cNvPr id="5" name="TextBox 5"/>
          <p:cNvSpPr txBox="1"/>
          <p:nvPr/>
        </p:nvSpPr>
        <p:spPr>
          <a:xfrm>
            <a:off x="0" y="717268"/>
            <a:ext cx="1676401" cy="6771084"/>
          </a:xfrm>
          <a:prstGeom prst="rect">
            <a:avLst/>
          </a:prstGeom>
        </p:spPr>
        <p:txBody>
          <a:bodyPr lIns="0" tIns="0" rIns="0" bIns="0" rtlCol="0" anchor="t">
            <a:spAutoFit/>
          </a:bodyPr>
          <a:lstStyle/>
          <a:p>
            <a:pPr algn="r"/>
            <a:r>
              <a:rPr lang="en-US" sz="11000" b="1">
                <a:solidFill>
                  <a:srgbClr val="8C8F7B"/>
                </a:solidFill>
                <a:latin typeface="TT Norms Bold"/>
                <a:ea typeface="TT Norms Bold"/>
                <a:cs typeface="TT Norms Bold"/>
                <a:sym typeface="TT Norms Bold"/>
              </a:rPr>
              <a:t>詳細說明</a:t>
            </a:r>
          </a:p>
        </p:txBody>
      </p:sp>
      <p:sp>
        <p:nvSpPr>
          <p:cNvPr id="6" name="TextBox 6"/>
          <p:cNvSpPr txBox="1"/>
          <p:nvPr/>
        </p:nvSpPr>
        <p:spPr>
          <a:xfrm>
            <a:off x="1888521" y="462622"/>
            <a:ext cx="4683256" cy="756285"/>
          </a:xfrm>
          <a:prstGeom prst="rect">
            <a:avLst/>
          </a:prstGeom>
        </p:spPr>
        <p:txBody>
          <a:bodyPr lIns="0" tIns="0" rIns="0" bIns="0" rtlCol="0" anchor="t">
            <a:spAutoFit/>
          </a:bodyPr>
          <a:lstStyle/>
          <a:p>
            <a:pPr algn="r">
              <a:lnSpc>
                <a:spcPts val="5175"/>
              </a:lnSpc>
            </a:pPr>
            <a:r>
              <a:rPr lang="en-US" sz="6900" b="1">
                <a:solidFill>
                  <a:srgbClr val="8C8F7B"/>
                </a:solidFill>
                <a:latin typeface="TT Norms Bold"/>
                <a:ea typeface="TT Norms Bold"/>
                <a:cs typeface="TT Norms Bold"/>
                <a:sym typeface="TT Norms Bold"/>
              </a:rPr>
              <a:t>進階性分析</a:t>
            </a:r>
          </a:p>
        </p:txBody>
      </p:sp>
      <p:sp>
        <p:nvSpPr>
          <p:cNvPr id="7" name="TextBox 7"/>
          <p:cNvSpPr txBox="1"/>
          <p:nvPr/>
        </p:nvSpPr>
        <p:spPr>
          <a:xfrm>
            <a:off x="2293365" y="5172075"/>
            <a:ext cx="8556823" cy="806450"/>
          </a:xfrm>
          <a:prstGeom prst="rect">
            <a:avLst/>
          </a:prstGeom>
        </p:spPr>
        <p:txBody>
          <a:bodyPr lIns="0" tIns="0" rIns="0" bIns="0" rtlCol="0" anchor="t">
            <a:spAutoFit/>
          </a:bodyPr>
          <a:lstStyle/>
          <a:p>
            <a:pPr algn="just">
              <a:lnSpc>
                <a:spcPts val="6324"/>
              </a:lnSpc>
            </a:pPr>
            <a:r>
              <a:rPr lang="en-US" sz="5499" b="1">
                <a:solidFill>
                  <a:srgbClr val="8C8F7B"/>
                </a:solidFill>
                <a:latin typeface="TT Norms Bold"/>
                <a:ea typeface="TT Norms Bold"/>
                <a:cs typeface="TT Norms Bold"/>
                <a:sym typeface="TT Norms Bold"/>
              </a:rPr>
              <a:t>文字雲生成與視覺化</a:t>
            </a:r>
          </a:p>
        </p:txBody>
      </p:sp>
      <p:sp>
        <p:nvSpPr>
          <p:cNvPr id="8" name="TextBox 8"/>
          <p:cNvSpPr txBox="1"/>
          <p:nvPr/>
        </p:nvSpPr>
        <p:spPr>
          <a:xfrm>
            <a:off x="1676401" y="6306947"/>
            <a:ext cx="15960678" cy="2951353"/>
          </a:xfrm>
          <a:prstGeom prst="rect">
            <a:avLst/>
          </a:prstGeom>
        </p:spPr>
        <p:txBody>
          <a:bodyPr lIns="0" tIns="0" rIns="0" bIns="0" rtlCol="0" anchor="t">
            <a:spAutoFit/>
          </a:bodyPr>
          <a:lstStyle/>
          <a:p>
            <a:pPr marL="902461" lvl="1" indent="-451231" algn="just">
              <a:lnSpc>
                <a:spcPts val="5851"/>
              </a:lnSpc>
              <a:buFont typeface="Arial"/>
              <a:buChar char="•"/>
            </a:pPr>
            <a:r>
              <a:rPr lang="en-US" sz="4179" b="1" spc="-175">
                <a:solidFill>
                  <a:srgbClr val="777A67"/>
                </a:solidFill>
                <a:latin typeface="TT Norms Bold"/>
                <a:ea typeface="TT Norms Bold"/>
                <a:cs typeface="TT Norms Bold"/>
                <a:sym typeface="TT Norms Bold"/>
              </a:rPr>
              <a:t>將處理後的資料與目標詞其他詞彙之相關性匯整後，進行詞頻計算</a:t>
            </a:r>
          </a:p>
          <a:p>
            <a:pPr marL="902461" lvl="1" indent="-451231" algn="just">
              <a:lnSpc>
                <a:spcPts val="5851"/>
              </a:lnSpc>
              <a:buFont typeface="Arial"/>
              <a:buChar char="•"/>
            </a:pPr>
            <a:r>
              <a:rPr lang="en-US" sz="4179" b="1" spc="-175">
                <a:solidFill>
                  <a:srgbClr val="777A67"/>
                </a:solidFill>
                <a:latin typeface="TT Norms Bold"/>
                <a:ea typeface="TT Norms Bold"/>
                <a:cs typeface="TT Norms Bold"/>
                <a:sym typeface="TT Norms Bold"/>
              </a:rPr>
              <a:t>生成文字雲圖進行分析</a:t>
            </a:r>
          </a:p>
          <a:p>
            <a:pPr marL="902461" lvl="1" indent="-451231" algn="just">
              <a:lnSpc>
                <a:spcPts val="5851"/>
              </a:lnSpc>
              <a:buFont typeface="Arial"/>
              <a:buChar char="•"/>
            </a:pPr>
            <a:r>
              <a:rPr lang="en-US" sz="4179" b="1" spc="-175">
                <a:solidFill>
                  <a:srgbClr val="777A67"/>
                </a:solidFill>
                <a:latin typeface="TT Norms Bold"/>
                <a:ea typeface="TT Norms Bold"/>
                <a:cs typeface="TT Norms Bold"/>
                <a:sym typeface="TT Norms Bold"/>
              </a:rPr>
              <a:t>可直觀呈現評論文本中關鍵詞的</a:t>
            </a:r>
            <a:r>
              <a:rPr lang="en-US" sz="4179" b="1" spc="-175">
                <a:solidFill>
                  <a:srgbClr val="FF3131"/>
                </a:solidFill>
                <a:latin typeface="TT Norms Bold"/>
                <a:ea typeface="TT Norms Bold"/>
                <a:cs typeface="TT Norms Bold"/>
                <a:sym typeface="TT Norms Bold"/>
              </a:rPr>
              <a:t>出現頻率</a:t>
            </a:r>
            <a:r>
              <a:rPr lang="en-US" sz="4179" b="1" spc="-175">
                <a:solidFill>
                  <a:srgbClr val="777A67"/>
                </a:solidFill>
                <a:latin typeface="TT Norms Bold"/>
                <a:ea typeface="TT Norms Bold"/>
                <a:cs typeface="TT Norms Bold"/>
                <a:sym typeface="TT Norms Bold"/>
              </a:rPr>
              <a:t>與</a:t>
            </a:r>
            <a:r>
              <a:rPr lang="en-US" sz="4179" b="1" spc="-175">
                <a:solidFill>
                  <a:srgbClr val="FF3131"/>
                </a:solidFill>
                <a:latin typeface="TT Norms Bold"/>
                <a:ea typeface="TT Norms Bold"/>
                <a:cs typeface="TT Norms Bold"/>
                <a:sym typeface="TT Norms Bold"/>
              </a:rPr>
              <a:t>語意重點</a:t>
            </a:r>
          </a:p>
          <a:p>
            <a:pPr marL="902461" lvl="1" indent="-451231" algn="just">
              <a:lnSpc>
                <a:spcPts val="5851"/>
              </a:lnSpc>
              <a:buFont typeface="Arial"/>
              <a:buChar char="•"/>
            </a:pPr>
            <a:r>
              <a:rPr lang="en-US" sz="4179" b="1" spc="-175">
                <a:solidFill>
                  <a:srgbClr val="777A67"/>
                </a:solidFill>
                <a:latin typeface="TT Norms Bold"/>
                <a:ea typeface="TT Norms Bold"/>
                <a:cs typeface="TT Norms Bold"/>
                <a:sym typeface="TT Norms Bold"/>
              </a:rPr>
              <a:t>協助快速</a:t>
            </a:r>
            <a:r>
              <a:rPr lang="en-US" sz="4179" b="1" spc="-175">
                <a:solidFill>
                  <a:srgbClr val="FF3131"/>
                </a:solidFill>
                <a:latin typeface="TT Norms Bold"/>
                <a:ea typeface="TT Norms Bold"/>
                <a:cs typeface="TT Norms Bold"/>
                <a:sym typeface="TT Norms Bold"/>
              </a:rPr>
              <a:t>瞭解主題核心</a:t>
            </a:r>
            <a:r>
              <a:rPr lang="en-US" sz="4179" b="1" spc="-175">
                <a:solidFill>
                  <a:srgbClr val="777A67"/>
                </a:solidFill>
                <a:latin typeface="TT Norms Bold"/>
                <a:ea typeface="TT Norms Bold"/>
                <a:cs typeface="TT Norms Bold"/>
                <a:sym typeface="TT Norms Bold"/>
              </a:rPr>
              <a:t>與</a:t>
            </a:r>
            <a:r>
              <a:rPr lang="en-US" sz="4179" b="1" spc="-175">
                <a:solidFill>
                  <a:srgbClr val="FF3131"/>
                </a:solidFill>
                <a:latin typeface="TT Norms Bold"/>
                <a:ea typeface="TT Norms Bold"/>
                <a:cs typeface="TT Norms Bold"/>
                <a:sym typeface="TT Norms Bold"/>
              </a:rPr>
              <a:t>觀眾用語傾向</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Freeform 3"/>
          <p:cNvSpPr/>
          <p:nvPr/>
        </p:nvSpPr>
        <p:spPr>
          <a:xfrm>
            <a:off x="5851550" y="1702029"/>
            <a:ext cx="12436450" cy="6451408"/>
          </a:xfrm>
          <a:custGeom>
            <a:avLst/>
            <a:gdLst/>
            <a:ahLst/>
            <a:cxnLst/>
            <a:rect l="l" t="t" r="r" b="b"/>
            <a:pathLst>
              <a:path w="12436450" h="6451408">
                <a:moveTo>
                  <a:pt x="0" y="0"/>
                </a:moveTo>
                <a:lnTo>
                  <a:pt x="12436450" y="0"/>
                </a:lnTo>
                <a:lnTo>
                  <a:pt x="12436450" y="6451408"/>
                </a:lnTo>
                <a:lnTo>
                  <a:pt x="0" y="6451408"/>
                </a:lnTo>
                <a:lnTo>
                  <a:pt x="0" y="0"/>
                </a:lnTo>
                <a:close/>
              </a:path>
            </a:pathLst>
          </a:custGeom>
          <a:blipFill>
            <a:blip r:embed="rId2"/>
            <a:stretch>
              <a:fillRect/>
            </a:stretch>
          </a:blipFill>
        </p:spPr>
        <p:txBody>
          <a:bodyPr/>
          <a:lstStyle/>
          <a:p>
            <a:endParaRPr lang="zh-TW" altLang="en-US"/>
          </a:p>
        </p:txBody>
      </p:sp>
      <p:sp>
        <p:nvSpPr>
          <p:cNvPr id="4" name="TextBox 4"/>
          <p:cNvSpPr txBox="1"/>
          <p:nvPr/>
        </p:nvSpPr>
        <p:spPr>
          <a:xfrm>
            <a:off x="1928012" y="230613"/>
            <a:ext cx="8942426" cy="1015365"/>
          </a:xfrm>
          <a:prstGeom prst="rect">
            <a:avLst/>
          </a:prstGeom>
        </p:spPr>
        <p:txBody>
          <a:bodyPr lIns="0" tIns="0" rIns="0" bIns="0" rtlCol="0" anchor="t">
            <a:spAutoFit/>
          </a:bodyPr>
          <a:lstStyle/>
          <a:p>
            <a:pPr algn="just">
              <a:lnSpc>
                <a:spcPts val="7934"/>
              </a:lnSpc>
            </a:pPr>
            <a:r>
              <a:rPr lang="en-US" sz="6900" b="1">
                <a:solidFill>
                  <a:srgbClr val="8C8F7B"/>
                </a:solidFill>
                <a:latin typeface="TT Norms Bold"/>
                <a:ea typeface="TT Norms Bold"/>
                <a:cs typeface="TT Norms Bold"/>
                <a:sym typeface="TT Norms Bold"/>
              </a:rPr>
              <a:t>目標詞語之關聯性分析</a:t>
            </a:r>
          </a:p>
        </p:txBody>
      </p:sp>
      <p:sp>
        <p:nvSpPr>
          <p:cNvPr id="5" name="TextBox 5"/>
          <p:cNvSpPr txBox="1"/>
          <p:nvPr/>
        </p:nvSpPr>
        <p:spPr>
          <a:xfrm>
            <a:off x="0" y="500349"/>
            <a:ext cx="1676401" cy="8463855"/>
          </a:xfrm>
          <a:prstGeom prst="rect">
            <a:avLst/>
          </a:prstGeom>
        </p:spPr>
        <p:txBody>
          <a:bodyPr lIns="0" tIns="0" rIns="0" bIns="0" rtlCol="0" anchor="t">
            <a:spAutoFit/>
          </a:bodyPr>
          <a:lstStyle/>
          <a:p>
            <a:pPr algn="r"/>
            <a:r>
              <a:rPr lang="en-US" sz="11000" b="1" dirty="0">
                <a:solidFill>
                  <a:srgbClr val="8C8F7B"/>
                </a:solidFill>
                <a:latin typeface="TT Norms Bold"/>
                <a:ea typeface="TT Norms Bold"/>
                <a:cs typeface="TT Norms Bold"/>
                <a:sym typeface="TT Norms Bold"/>
              </a:rPr>
              <a:t> </a:t>
            </a:r>
            <a:r>
              <a:rPr lang="en-US" sz="11000" b="1" dirty="0" err="1">
                <a:solidFill>
                  <a:srgbClr val="8C8F7B"/>
                </a:solidFill>
                <a:latin typeface="TT Norms Bold"/>
                <a:ea typeface="TT Norms Bold"/>
                <a:cs typeface="TT Norms Bold"/>
                <a:sym typeface="TT Norms Bold"/>
              </a:rPr>
              <a:t>內容介紹</a:t>
            </a:r>
            <a:endParaRPr lang="en-US" sz="11000" b="1" dirty="0">
              <a:solidFill>
                <a:srgbClr val="8C8F7B"/>
              </a:solidFill>
              <a:latin typeface="TT Norms Bold"/>
              <a:ea typeface="TT Norms Bold"/>
              <a:cs typeface="TT Norms Bold"/>
              <a:sym typeface="TT Norms Bold"/>
            </a:endParaRPr>
          </a:p>
        </p:txBody>
      </p:sp>
      <p:sp>
        <p:nvSpPr>
          <p:cNvPr id="6" name="TextBox 6"/>
          <p:cNvSpPr txBox="1"/>
          <p:nvPr/>
        </p:nvSpPr>
        <p:spPr>
          <a:xfrm>
            <a:off x="1447110" y="1644879"/>
            <a:ext cx="4097338" cy="7172063"/>
          </a:xfrm>
          <a:prstGeom prst="rect">
            <a:avLst/>
          </a:prstGeom>
        </p:spPr>
        <p:txBody>
          <a:bodyPr lIns="0" tIns="0" rIns="0" bIns="0" rtlCol="0" anchor="t">
            <a:spAutoFit/>
          </a:bodyPr>
          <a:lstStyle/>
          <a:p>
            <a:pPr marL="730887" lvl="1" indent="-365444" algn="just">
              <a:lnSpc>
                <a:spcPts val="4739"/>
              </a:lnSpc>
              <a:buFont typeface="Arial"/>
              <a:buChar char="•"/>
            </a:pPr>
            <a:r>
              <a:rPr lang="en-US" sz="3385" b="1" spc="-142">
                <a:solidFill>
                  <a:srgbClr val="777A67"/>
                </a:solidFill>
                <a:latin typeface="TT Norms Bold"/>
                <a:ea typeface="TT Norms Bold"/>
                <a:cs typeface="TT Norms Bold"/>
                <a:sym typeface="TT Norms Bold"/>
              </a:rPr>
              <a:t>檢查</a:t>
            </a:r>
            <a:r>
              <a:rPr lang="en-US" sz="3385" b="1" spc="-142">
                <a:solidFill>
                  <a:srgbClr val="FF3131"/>
                </a:solidFill>
                <a:latin typeface="TT Norms Bold"/>
                <a:ea typeface="TT Norms Bold"/>
                <a:cs typeface="TT Norms Bold"/>
                <a:sym typeface="TT Norms Bold"/>
              </a:rPr>
              <a:t>目標詞</a:t>
            </a:r>
            <a:r>
              <a:rPr lang="en-US" sz="3385" b="1" spc="-142">
                <a:solidFill>
                  <a:srgbClr val="777A67"/>
                </a:solidFill>
                <a:latin typeface="TT Norms Bold"/>
                <a:ea typeface="TT Norms Bold"/>
                <a:cs typeface="TT Norms Bold"/>
                <a:sym typeface="TT Norms Bold"/>
              </a:rPr>
              <a:t>是否存在於語料庫中</a:t>
            </a:r>
          </a:p>
          <a:p>
            <a:pPr marL="730887" lvl="1" indent="-365444" algn="just">
              <a:lnSpc>
                <a:spcPts val="4739"/>
              </a:lnSpc>
              <a:buFont typeface="Arial"/>
              <a:buChar char="•"/>
            </a:pPr>
            <a:r>
              <a:rPr lang="en-US" sz="3385" b="1" spc="-142">
                <a:solidFill>
                  <a:srgbClr val="777A67"/>
                </a:solidFill>
                <a:latin typeface="TT Norms Bold"/>
                <a:ea typeface="TT Norms Bold"/>
                <a:cs typeface="TT Norms Bold"/>
                <a:sym typeface="TT Norms Bold"/>
              </a:rPr>
              <a:t>則計算該詞與其他詞彙間的</a:t>
            </a:r>
            <a:r>
              <a:rPr lang="en-US" sz="3385" b="1" spc="-142">
                <a:solidFill>
                  <a:srgbClr val="FF3131"/>
                </a:solidFill>
                <a:latin typeface="TT Norms Bold"/>
                <a:ea typeface="TT Norms Bold"/>
                <a:cs typeface="TT Norms Bold"/>
                <a:sym typeface="TT Norms Bold"/>
              </a:rPr>
              <a:t>相關性</a:t>
            </a:r>
            <a:r>
              <a:rPr lang="en-US" sz="3385" b="1" spc="-142">
                <a:solidFill>
                  <a:srgbClr val="777A67"/>
                </a:solidFill>
                <a:latin typeface="TT Norms Bold"/>
                <a:ea typeface="TT Norms Bold"/>
                <a:cs typeface="TT Norms Bold"/>
                <a:sym typeface="TT Norms Bold"/>
              </a:rPr>
              <a:t>（量化語意關聯程度）</a:t>
            </a:r>
          </a:p>
          <a:p>
            <a:pPr marL="730887" lvl="1" indent="-365444" algn="just">
              <a:lnSpc>
                <a:spcPts val="4739"/>
              </a:lnSpc>
              <a:buFont typeface="Arial"/>
              <a:buChar char="•"/>
            </a:pPr>
            <a:r>
              <a:rPr lang="en-US" sz="3385" b="1" spc="-142">
                <a:solidFill>
                  <a:srgbClr val="777A67"/>
                </a:solidFill>
                <a:latin typeface="TT Norms Bold"/>
                <a:ea typeface="TT Norms Bold"/>
                <a:cs typeface="TT Norms Bold"/>
                <a:sym typeface="TT Norms Bold"/>
              </a:rPr>
              <a:t>設定</a:t>
            </a:r>
            <a:r>
              <a:rPr lang="en-US" sz="3385" b="1" spc="-142">
                <a:solidFill>
                  <a:srgbClr val="FF3131"/>
                </a:solidFill>
                <a:latin typeface="TT Norms Bold"/>
                <a:ea typeface="TT Norms Bold"/>
                <a:cs typeface="TT Norms Bold"/>
                <a:sym typeface="TT Norms Bold"/>
              </a:rPr>
              <a:t>相關性閾值</a:t>
            </a:r>
            <a:r>
              <a:rPr lang="en-US" sz="3385" b="1" spc="-142">
                <a:solidFill>
                  <a:srgbClr val="777A67"/>
                </a:solidFill>
                <a:latin typeface="TT Norms Bold"/>
                <a:ea typeface="TT Norms Bold"/>
                <a:cs typeface="TT Norms Bold"/>
                <a:sym typeface="TT Norms Bold"/>
              </a:rPr>
              <a:t>作為篩選標準</a:t>
            </a:r>
          </a:p>
          <a:p>
            <a:pPr marL="730887" lvl="1" indent="-365444" algn="just">
              <a:lnSpc>
                <a:spcPts val="4739"/>
              </a:lnSpc>
              <a:buFont typeface="Arial"/>
              <a:buChar char="•"/>
            </a:pPr>
            <a:r>
              <a:rPr lang="en-US" sz="3385" b="1" spc="-142">
                <a:solidFill>
                  <a:srgbClr val="777A67"/>
                </a:solidFill>
                <a:latin typeface="TT Norms Bold"/>
                <a:ea typeface="TT Norms Bold"/>
                <a:cs typeface="TT Norms Bold"/>
                <a:sym typeface="TT Norms Bold"/>
              </a:rPr>
              <a:t>呈現關聯度最高的</a:t>
            </a:r>
            <a:r>
              <a:rPr lang="en-US" sz="3385" b="1" spc="-142">
                <a:solidFill>
                  <a:srgbClr val="FF3131"/>
                </a:solidFill>
                <a:latin typeface="TT Norms Bold"/>
                <a:ea typeface="TT Norms Bold"/>
                <a:cs typeface="TT Norms Bold"/>
                <a:sym typeface="TT Norms Bold"/>
              </a:rPr>
              <a:t>前十個詞彙</a:t>
            </a:r>
            <a:r>
              <a:rPr lang="en-US" sz="3385" b="1" spc="-142">
                <a:solidFill>
                  <a:srgbClr val="777A67"/>
                </a:solidFill>
                <a:latin typeface="TT Norms Bold"/>
                <a:ea typeface="TT Norms Bold"/>
                <a:cs typeface="TT Norms Bold"/>
                <a:sym typeface="TT Norms Bold"/>
              </a:rPr>
              <a:t>及其對應</a:t>
            </a:r>
            <a:r>
              <a:rPr lang="en-US" sz="3385" b="1" spc="-142">
                <a:solidFill>
                  <a:srgbClr val="FF3131"/>
                </a:solidFill>
                <a:latin typeface="TT Norms Bold"/>
                <a:ea typeface="TT Norms Bold"/>
                <a:cs typeface="TT Norms Bold"/>
                <a:sym typeface="TT Norms Bold"/>
              </a:rPr>
              <a:t>相關係數</a:t>
            </a:r>
          </a:p>
          <a:p>
            <a:pPr algn="just">
              <a:lnSpc>
                <a:spcPts val="4739"/>
              </a:lnSpc>
            </a:pPr>
            <a:endParaRPr lang="en-US" sz="3385" b="1" spc="-142">
              <a:solidFill>
                <a:srgbClr val="FF3131"/>
              </a:solidFill>
              <a:latin typeface="TT Norms Bold"/>
              <a:ea typeface="TT Norms Bold"/>
              <a:cs typeface="TT Norms Bold"/>
              <a:sym typeface="TT Norms 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Freeform 3"/>
          <p:cNvSpPr/>
          <p:nvPr/>
        </p:nvSpPr>
        <p:spPr>
          <a:xfrm>
            <a:off x="5859632" y="1436324"/>
            <a:ext cx="12168969" cy="7985886"/>
          </a:xfrm>
          <a:custGeom>
            <a:avLst/>
            <a:gdLst/>
            <a:ahLst/>
            <a:cxnLst/>
            <a:rect l="l" t="t" r="r" b="b"/>
            <a:pathLst>
              <a:path w="12168969" h="7985886">
                <a:moveTo>
                  <a:pt x="0" y="0"/>
                </a:moveTo>
                <a:lnTo>
                  <a:pt x="12168969" y="0"/>
                </a:lnTo>
                <a:lnTo>
                  <a:pt x="12168969" y="7985886"/>
                </a:lnTo>
                <a:lnTo>
                  <a:pt x="0" y="7985886"/>
                </a:lnTo>
                <a:lnTo>
                  <a:pt x="0" y="0"/>
                </a:lnTo>
                <a:close/>
              </a:path>
            </a:pathLst>
          </a:custGeom>
          <a:blipFill>
            <a:blip r:embed="rId2"/>
            <a:stretch>
              <a:fillRect/>
            </a:stretch>
          </a:blipFill>
        </p:spPr>
        <p:txBody>
          <a:bodyPr/>
          <a:lstStyle/>
          <a:p>
            <a:endParaRPr lang="zh-TW" altLang="en-US"/>
          </a:p>
        </p:txBody>
      </p:sp>
      <p:sp>
        <p:nvSpPr>
          <p:cNvPr id="4" name="TextBox 4"/>
          <p:cNvSpPr txBox="1"/>
          <p:nvPr/>
        </p:nvSpPr>
        <p:spPr>
          <a:xfrm>
            <a:off x="2028754" y="369844"/>
            <a:ext cx="8556823" cy="806450"/>
          </a:xfrm>
          <a:prstGeom prst="rect">
            <a:avLst/>
          </a:prstGeom>
        </p:spPr>
        <p:txBody>
          <a:bodyPr lIns="0" tIns="0" rIns="0" bIns="0" rtlCol="0" anchor="t">
            <a:spAutoFit/>
          </a:bodyPr>
          <a:lstStyle/>
          <a:p>
            <a:pPr algn="just">
              <a:lnSpc>
                <a:spcPts val="6324"/>
              </a:lnSpc>
            </a:pPr>
            <a:r>
              <a:rPr lang="en-US" sz="5499" b="1">
                <a:solidFill>
                  <a:srgbClr val="8C8F7B"/>
                </a:solidFill>
                <a:latin typeface="TT Norms Bold"/>
                <a:ea typeface="TT Norms Bold"/>
                <a:cs typeface="TT Norms Bold"/>
                <a:sym typeface="TT Norms Bold"/>
              </a:rPr>
              <a:t>文字雲生成與視覺化</a:t>
            </a:r>
          </a:p>
        </p:txBody>
      </p:sp>
      <p:sp>
        <p:nvSpPr>
          <p:cNvPr id="5" name="TextBox 5"/>
          <p:cNvSpPr txBox="1"/>
          <p:nvPr/>
        </p:nvSpPr>
        <p:spPr>
          <a:xfrm>
            <a:off x="1676401" y="1379174"/>
            <a:ext cx="4124974" cy="5046004"/>
          </a:xfrm>
          <a:prstGeom prst="rect">
            <a:avLst/>
          </a:prstGeom>
        </p:spPr>
        <p:txBody>
          <a:bodyPr lIns="0" tIns="0" rIns="0" bIns="0" rtlCol="0" anchor="t">
            <a:spAutoFit/>
          </a:bodyPr>
          <a:lstStyle/>
          <a:p>
            <a:pPr marL="731901" lvl="1" indent="-365951" algn="just">
              <a:lnSpc>
                <a:spcPts val="4746"/>
              </a:lnSpc>
              <a:buFont typeface="Arial"/>
              <a:buChar char="•"/>
            </a:pPr>
            <a:r>
              <a:rPr lang="en-US" sz="3390" b="1" spc="-142">
                <a:solidFill>
                  <a:srgbClr val="777A67"/>
                </a:solidFill>
                <a:latin typeface="TT Norms Bold"/>
                <a:ea typeface="TT Norms Bold"/>
                <a:cs typeface="TT Norms Bold"/>
                <a:sym typeface="TT Norms Bold"/>
              </a:rPr>
              <a:t>先彙整</a:t>
            </a:r>
            <a:r>
              <a:rPr lang="en-US" sz="3390" b="1" spc="-142">
                <a:solidFill>
                  <a:srgbClr val="FF3131"/>
                </a:solidFill>
                <a:latin typeface="TT Norms Bold"/>
                <a:ea typeface="TT Norms Bold"/>
                <a:cs typeface="TT Norms Bold"/>
                <a:sym typeface="TT Norms Bold"/>
              </a:rPr>
              <a:t>資料</a:t>
            </a:r>
            <a:r>
              <a:rPr lang="en-US" sz="3390" b="1" spc="-142">
                <a:solidFill>
                  <a:srgbClr val="777A67"/>
                </a:solidFill>
                <a:latin typeface="TT Norms Bold"/>
                <a:ea typeface="TT Norms Bold"/>
                <a:cs typeface="TT Norms Bold"/>
                <a:sym typeface="TT Norms Bold"/>
              </a:rPr>
              <a:t>和</a:t>
            </a:r>
            <a:r>
              <a:rPr lang="en-US" sz="3390" b="1" spc="-142">
                <a:solidFill>
                  <a:srgbClr val="FF3131"/>
                </a:solidFill>
                <a:latin typeface="TT Norms Bold"/>
                <a:ea typeface="TT Norms Bold"/>
                <a:cs typeface="TT Norms Bold"/>
                <a:sym typeface="TT Norms Bold"/>
              </a:rPr>
              <a:t>相關性</a:t>
            </a:r>
            <a:r>
              <a:rPr lang="en-US" sz="3390" b="1" spc="-142">
                <a:solidFill>
                  <a:srgbClr val="777A67"/>
                </a:solidFill>
                <a:latin typeface="TT Norms Bold"/>
                <a:ea typeface="TT Norms Bold"/>
                <a:cs typeface="TT Norms Bold"/>
                <a:sym typeface="TT Norms Bold"/>
              </a:rPr>
              <a:t>數據</a:t>
            </a:r>
          </a:p>
          <a:p>
            <a:pPr marL="731901" lvl="1" indent="-365951" algn="just">
              <a:lnSpc>
                <a:spcPts val="5763"/>
              </a:lnSpc>
              <a:buFont typeface="Arial"/>
              <a:buChar char="•"/>
            </a:pPr>
            <a:r>
              <a:rPr lang="en-US" sz="3390" b="1" spc="-142">
                <a:solidFill>
                  <a:srgbClr val="777A67"/>
                </a:solidFill>
                <a:latin typeface="TT Norms Bold"/>
                <a:ea typeface="TT Norms Bold"/>
                <a:cs typeface="TT Norms Bold"/>
                <a:sym typeface="TT Norms Bold"/>
              </a:rPr>
              <a:t>計算詞頻並篩除出現</a:t>
            </a:r>
            <a:r>
              <a:rPr lang="en-US" sz="3390" b="1" spc="-142">
                <a:solidFill>
                  <a:srgbClr val="FF3131"/>
                </a:solidFill>
                <a:latin typeface="TT Norms Bold"/>
                <a:ea typeface="TT Norms Bold"/>
                <a:cs typeface="TT Norms Bold"/>
                <a:sym typeface="TT Norms Bold"/>
              </a:rPr>
              <a:t>頻率過低</a:t>
            </a:r>
            <a:r>
              <a:rPr lang="en-US" sz="3390" b="1" spc="-142">
                <a:solidFill>
                  <a:srgbClr val="777A67"/>
                </a:solidFill>
                <a:latin typeface="TT Norms Bold"/>
                <a:ea typeface="TT Norms Bold"/>
                <a:cs typeface="TT Norms Bold"/>
                <a:sym typeface="TT Norms Bold"/>
              </a:rPr>
              <a:t>或</a:t>
            </a:r>
            <a:r>
              <a:rPr lang="en-US" sz="3390" b="1" spc="-142">
                <a:solidFill>
                  <a:srgbClr val="FF3131"/>
                </a:solidFill>
                <a:latin typeface="TT Norms Bold"/>
                <a:ea typeface="TT Norms Bold"/>
                <a:cs typeface="TT Norms Bold"/>
                <a:sym typeface="TT Norms Bold"/>
              </a:rPr>
              <a:t>過高</a:t>
            </a:r>
            <a:r>
              <a:rPr lang="en-US" sz="3390" b="1" spc="-142">
                <a:solidFill>
                  <a:srgbClr val="777A67"/>
                </a:solidFill>
                <a:latin typeface="TT Norms Bold"/>
                <a:ea typeface="TT Norms Bold"/>
                <a:cs typeface="TT Norms Bold"/>
                <a:sym typeface="TT Norms Bold"/>
              </a:rPr>
              <a:t>的詞彙</a:t>
            </a:r>
            <a:r>
              <a:rPr lang="en-US" sz="3390" b="1" spc="-142">
                <a:solidFill>
                  <a:srgbClr val="FF3131"/>
                </a:solidFill>
                <a:latin typeface="TT Norms Bold"/>
                <a:ea typeface="TT Norms Bold"/>
                <a:cs typeface="TT Norms Bold"/>
                <a:sym typeface="TT Norms Bold"/>
              </a:rPr>
              <a:t>（極端值）</a:t>
            </a:r>
          </a:p>
          <a:p>
            <a:pPr marL="731901" lvl="1" indent="-365951" algn="just">
              <a:lnSpc>
                <a:spcPts val="4746"/>
              </a:lnSpc>
              <a:buFont typeface="Arial"/>
              <a:buChar char="•"/>
            </a:pPr>
            <a:r>
              <a:rPr lang="en-US" sz="3390" b="1" spc="-142">
                <a:solidFill>
                  <a:srgbClr val="777A67"/>
                </a:solidFill>
                <a:latin typeface="TT Norms Bold"/>
                <a:ea typeface="TT Norms Bold"/>
                <a:cs typeface="TT Norms Bold"/>
                <a:sym typeface="TT Norms Bold"/>
              </a:rPr>
              <a:t>指定中文字型參數</a:t>
            </a:r>
          </a:p>
          <a:p>
            <a:pPr marL="731901" lvl="1" indent="-365951" algn="just">
              <a:lnSpc>
                <a:spcPts val="4746"/>
              </a:lnSpc>
              <a:buFont typeface="Arial"/>
              <a:buChar char="•"/>
            </a:pPr>
            <a:r>
              <a:rPr lang="en-US" sz="3390" b="1" spc="-142">
                <a:solidFill>
                  <a:srgbClr val="777A67"/>
                </a:solidFill>
                <a:latin typeface="TT Norms Bold"/>
                <a:ea typeface="TT Norms Bold"/>
                <a:cs typeface="TT Norms Bold"/>
                <a:sym typeface="TT Norms Bold"/>
              </a:rPr>
              <a:t>生成</a:t>
            </a:r>
            <a:r>
              <a:rPr lang="en-US" sz="3390" b="1" spc="-142">
                <a:solidFill>
                  <a:srgbClr val="FF3131"/>
                </a:solidFill>
                <a:latin typeface="TT Norms Bold"/>
                <a:ea typeface="TT Norms Bold"/>
                <a:cs typeface="TT Norms Bold"/>
                <a:sym typeface="TT Norms Bold"/>
              </a:rPr>
              <a:t>文字雲</a:t>
            </a:r>
          </a:p>
          <a:p>
            <a:pPr algn="just">
              <a:lnSpc>
                <a:spcPts val="3901"/>
              </a:lnSpc>
            </a:pPr>
            <a:endParaRPr lang="en-US" sz="3390" b="1" spc="-142">
              <a:solidFill>
                <a:srgbClr val="FF3131"/>
              </a:solidFill>
              <a:latin typeface="TT Norms Bold"/>
              <a:ea typeface="TT Norms Bold"/>
              <a:cs typeface="TT Norms Bold"/>
              <a:sym typeface="TT Norms Bold"/>
            </a:endParaRPr>
          </a:p>
        </p:txBody>
      </p:sp>
      <p:sp>
        <p:nvSpPr>
          <p:cNvPr id="6" name="TextBox 6"/>
          <p:cNvSpPr txBox="1"/>
          <p:nvPr/>
        </p:nvSpPr>
        <p:spPr>
          <a:xfrm>
            <a:off x="0" y="500349"/>
            <a:ext cx="1676401" cy="8463855"/>
          </a:xfrm>
          <a:prstGeom prst="rect">
            <a:avLst/>
          </a:prstGeom>
        </p:spPr>
        <p:txBody>
          <a:bodyPr lIns="0" tIns="0" rIns="0" bIns="0" rtlCol="0" anchor="t">
            <a:spAutoFit/>
          </a:bodyPr>
          <a:lstStyle/>
          <a:p>
            <a:pPr algn="r"/>
            <a:r>
              <a:rPr lang="en-US" sz="11000" b="1" dirty="0">
                <a:solidFill>
                  <a:srgbClr val="8C8F7B"/>
                </a:solidFill>
                <a:latin typeface="TT Norms Bold"/>
                <a:ea typeface="TT Norms Bold"/>
                <a:cs typeface="TT Norms Bold"/>
                <a:sym typeface="TT Norms Bold"/>
              </a:rPr>
              <a:t> </a:t>
            </a:r>
            <a:r>
              <a:rPr lang="en-US" sz="11000" b="1" dirty="0" err="1">
                <a:solidFill>
                  <a:srgbClr val="8C8F7B"/>
                </a:solidFill>
                <a:latin typeface="TT Norms Bold"/>
                <a:ea typeface="TT Norms Bold"/>
                <a:cs typeface="TT Norms Bold"/>
                <a:sym typeface="TT Norms Bold"/>
              </a:rPr>
              <a:t>內容介紹</a:t>
            </a:r>
            <a:endParaRPr lang="en-US" sz="11000" b="1" dirty="0">
              <a:solidFill>
                <a:srgbClr val="8C8F7B"/>
              </a:solidFill>
              <a:latin typeface="TT Norms Bold"/>
              <a:ea typeface="TT Norms Bold"/>
              <a:cs typeface="TT Norms Bold"/>
              <a:sym typeface="TT Norms 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304800" y="142131"/>
            <a:ext cx="1143000" cy="10002738"/>
          </a:xfrm>
          <a:prstGeom prst="rect">
            <a:avLst/>
          </a:prstGeom>
        </p:spPr>
        <p:txBody>
          <a:bodyPr lIns="0" tIns="0" rIns="0" bIns="0" rtlCol="0" anchor="t">
            <a:spAutoFit/>
          </a:bodyPr>
          <a:lstStyle/>
          <a:p>
            <a:pPr algn="r"/>
            <a:r>
              <a:rPr lang="en-US" sz="6500" b="1" dirty="0" err="1">
                <a:solidFill>
                  <a:srgbClr val="8C8F7B"/>
                </a:solidFill>
                <a:latin typeface="TT Norms Bold"/>
                <a:ea typeface="TT Norms Bold"/>
                <a:cs typeface="TT Norms Bold"/>
                <a:sym typeface="TT Norms Bold"/>
              </a:rPr>
              <a:t>本研究所使用之演算法</a:t>
            </a:r>
            <a:endParaRPr lang="en-US" sz="6500" b="1" dirty="0">
              <a:solidFill>
                <a:srgbClr val="8C8F7B"/>
              </a:solidFill>
              <a:latin typeface="TT Norms Bold"/>
              <a:ea typeface="TT Norms Bold"/>
              <a:cs typeface="TT Norms Bold"/>
              <a:sym typeface="TT Norms Bold"/>
            </a:endParaRPr>
          </a:p>
        </p:txBody>
      </p:sp>
      <p:sp>
        <p:nvSpPr>
          <p:cNvPr id="5" name="TextBox 5"/>
          <p:cNvSpPr txBox="1"/>
          <p:nvPr/>
        </p:nvSpPr>
        <p:spPr>
          <a:xfrm>
            <a:off x="3938922" y="1747040"/>
            <a:ext cx="12369280" cy="8260728"/>
          </a:xfrm>
          <a:prstGeom prst="rect">
            <a:avLst/>
          </a:prstGeom>
        </p:spPr>
        <p:txBody>
          <a:bodyPr lIns="0" tIns="0" rIns="0" bIns="0" rtlCol="0" anchor="t">
            <a:spAutoFit/>
          </a:bodyPr>
          <a:lstStyle/>
          <a:p>
            <a:pPr algn="just">
              <a:lnSpc>
                <a:spcPts val="5096"/>
              </a:lnSpc>
            </a:pPr>
            <a:r>
              <a:rPr lang="en-US" sz="3640" b="1" spc="-152" dirty="0">
                <a:solidFill>
                  <a:srgbClr val="777A67"/>
                </a:solidFill>
                <a:latin typeface="TT Norms Bold"/>
                <a:ea typeface="TT Norms Bold"/>
                <a:cs typeface="TT Norms Bold"/>
                <a:sym typeface="TT Norms Bold"/>
              </a:rPr>
              <a:t>➤ SVM </a:t>
            </a:r>
            <a:r>
              <a:rPr lang="en-US" sz="3640" b="1" spc="-152" dirty="0" err="1">
                <a:solidFill>
                  <a:srgbClr val="777A67"/>
                </a:solidFill>
                <a:latin typeface="TT Norms Bold"/>
                <a:ea typeface="TT Norms Bold"/>
                <a:cs typeface="TT Norms Bold"/>
                <a:sym typeface="TT Norms Bold"/>
              </a:rPr>
              <a:t>是什麼</a:t>
            </a:r>
            <a:r>
              <a:rPr lang="en-US" sz="3640" b="1" spc="-152" dirty="0">
                <a:solidFill>
                  <a:srgbClr val="777A67"/>
                </a:solidFill>
                <a:latin typeface="TT Norms Bold"/>
                <a:ea typeface="TT Norms Bold"/>
                <a:cs typeface="TT Norms Bold"/>
                <a:sym typeface="TT Norms Bold"/>
              </a:rPr>
              <a:t>？</a:t>
            </a:r>
          </a:p>
          <a:p>
            <a:pPr marL="785932" lvl="1" indent="-392966" algn="just">
              <a:lnSpc>
                <a:spcPts val="5096"/>
              </a:lnSpc>
              <a:buFont typeface="Arial"/>
              <a:buChar char="•"/>
            </a:pPr>
            <a:r>
              <a:rPr lang="en-US" sz="3640" b="1" spc="-152" dirty="0" err="1">
                <a:solidFill>
                  <a:srgbClr val="777A67"/>
                </a:solidFill>
                <a:latin typeface="TT Norms Bold"/>
                <a:ea typeface="TT Norms Bold"/>
                <a:cs typeface="TT Norms Bold"/>
                <a:sym typeface="TT Norms Bold"/>
              </a:rPr>
              <a:t>一種監督式學習的分類演算法</a:t>
            </a:r>
            <a:endParaRPr lang="en-US" sz="3640" b="1" spc="-152" dirty="0">
              <a:solidFill>
                <a:srgbClr val="777A67"/>
              </a:solidFill>
              <a:latin typeface="TT Norms Bold"/>
              <a:ea typeface="TT Norms Bold"/>
              <a:cs typeface="TT Norms Bold"/>
              <a:sym typeface="TT Norms Bold"/>
            </a:endParaRPr>
          </a:p>
          <a:p>
            <a:pPr marL="785932" lvl="1" indent="-392966" algn="just">
              <a:lnSpc>
                <a:spcPts val="5096"/>
              </a:lnSpc>
              <a:buFont typeface="Arial"/>
              <a:buChar char="•"/>
            </a:pPr>
            <a:r>
              <a:rPr lang="en-US" sz="3640" b="1" spc="-152" dirty="0" err="1">
                <a:solidFill>
                  <a:srgbClr val="777A67"/>
                </a:solidFill>
                <a:latin typeface="TT Norms Bold"/>
                <a:ea typeface="TT Norms Bold"/>
                <a:cs typeface="TT Norms Bold"/>
                <a:sym typeface="TT Norms Bold"/>
              </a:rPr>
              <a:t>目標：找到能最大區分不同類別的超平面（最大化邊界</a:t>
            </a:r>
            <a:r>
              <a:rPr lang="en-US" sz="3640" b="1" spc="-152" dirty="0">
                <a:solidFill>
                  <a:srgbClr val="777A67"/>
                </a:solidFill>
                <a:latin typeface="TT Norms Bold"/>
                <a:ea typeface="TT Norms Bold"/>
                <a:cs typeface="TT Norms Bold"/>
                <a:sym typeface="TT Norms Bold"/>
              </a:rPr>
              <a:t>）</a:t>
            </a:r>
          </a:p>
          <a:p>
            <a:pPr algn="just">
              <a:lnSpc>
                <a:spcPts val="5096"/>
              </a:lnSpc>
            </a:pPr>
            <a:endParaRPr lang="en-US" sz="3640" b="1" spc="-152" dirty="0">
              <a:solidFill>
                <a:srgbClr val="777A67"/>
              </a:solidFill>
              <a:latin typeface="TT Norms Bold"/>
              <a:ea typeface="TT Norms Bold"/>
              <a:cs typeface="TT Norms Bold"/>
              <a:sym typeface="TT Norms Bold"/>
            </a:endParaRPr>
          </a:p>
          <a:p>
            <a:pPr algn="just">
              <a:lnSpc>
                <a:spcPts val="5096"/>
              </a:lnSpc>
            </a:pPr>
            <a:r>
              <a:rPr lang="en-US" sz="3640" b="1" spc="-152" dirty="0">
                <a:solidFill>
                  <a:srgbClr val="777A67"/>
                </a:solidFill>
                <a:latin typeface="TT Norms Bold"/>
                <a:ea typeface="TT Norms Bold"/>
                <a:cs typeface="TT Norms Bold"/>
                <a:sym typeface="TT Norms Bold"/>
              </a:rPr>
              <a:t>➤ </a:t>
            </a:r>
            <a:r>
              <a:rPr lang="en-US" sz="3640" b="1" spc="-152" dirty="0" err="1">
                <a:solidFill>
                  <a:srgbClr val="777A67"/>
                </a:solidFill>
                <a:latin typeface="TT Norms Bold"/>
                <a:ea typeface="TT Norms Bold"/>
                <a:cs typeface="TT Norms Bold"/>
                <a:sym typeface="TT Norms Bold"/>
              </a:rPr>
              <a:t>為什麼有效</a:t>
            </a:r>
            <a:r>
              <a:rPr lang="en-US" sz="3640" b="1" spc="-152" dirty="0">
                <a:solidFill>
                  <a:srgbClr val="777A67"/>
                </a:solidFill>
                <a:latin typeface="TT Norms Bold"/>
                <a:ea typeface="TT Norms Bold"/>
                <a:cs typeface="TT Norms Bold"/>
                <a:sym typeface="TT Norms Bold"/>
              </a:rPr>
              <a:t>？</a:t>
            </a:r>
          </a:p>
          <a:p>
            <a:pPr marL="785932" lvl="1" indent="-392966" algn="just">
              <a:lnSpc>
                <a:spcPts val="5096"/>
              </a:lnSpc>
              <a:buFont typeface="Arial"/>
              <a:buChar char="•"/>
            </a:pPr>
            <a:r>
              <a:rPr lang="en-US" sz="3640" b="1" spc="-152" dirty="0" err="1">
                <a:solidFill>
                  <a:srgbClr val="777A67"/>
                </a:solidFill>
                <a:latin typeface="TT Norms Bold"/>
                <a:ea typeface="TT Norms Bold"/>
                <a:cs typeface="TT Norms Bold"/>
                <a:sym typeface="TT Norms Bold"/>
              </a:rPr>
              <a:t>只有少數資料點（支撐向量）決定分類邊界</a:t>
            </a:r>
            <a:endParaRPr lang="en-US" sz="3640" b="1" spc="-152" dirty="0">
              <a:solidFill>
                <a:srgbClr val="777A67"/>
              </a:solidFill>
              <a:latin typeface="TT Norms Bold"/>
              <a:ea typeface="TT Norms Bold"/>
              <a:cs typeface="TT Norms Bold"/>
              <a:sym typeface="TT Norms Bold"/>
            </a:endParaRPr>
          </a:p>
          <a:p>
            <a:pPr marL="785932" lvl="1" indent="-392966" algn="just">
              <a:lnSpc>
                <a:spcPts val="5096"/>
              </a:lnSpc>
              <a:buFont typeface="Arial"/>
              <a:buChar char="•"/>
            </a:pPr>
            <a:r>
              <a:rPr lang="en-US" sz="3640" b="1" spc="-152" dirty="0" err="1">
                <a:solidFill>
                  <a:srgbClr val="777A67"/>
                </a:solidFill>
                <a:latin typeface="TT Norms Bold"/>
                <a:ea typeface="TT Norms Bold"/>
                <a:cs typeface="TT Norms Bold"/>
                <a:sym typeface="TT Norms Bold"/>
              </a:rPr>
              <a:t>若資料非線性：使用</a:t>
            </a:r>
            <a:r>
              <a:rPr lang="en-US" sz="3640" b="1" spc="-152" dirty="0">
                <a:solidFill>
                  <a:srgbClr val="777A67"/>
                </a:solidFill>
                <a:latin typeface="TT Norms Bold"/>
                <a:ea typeface="TT Norms Bold"/>
                <a:cs typeface="TT Norms Bold"/>
                <a:sym typeface="TT Norms Bold"/>
              </a:rPr>
              <a:t> Kernel Trick </a:t>
            </a:r>
            <a:r>
              <a:rPr lang="en-US" sz="3640" b="1" spc="-152" dirty="0" err="1">
                <a:solidFill>
                  <a:srgbClr val="777A67"/>
                </a:solidFill>
                <a:latin typeface="TT Norms Bold"/>
                <a:ea typeface="TT Norms Bold"/>
                <a:cs typeface="TT Norms Bold"/>
                <a:sym typeface="TT Norms Bold"/>
              </a:rPr>
              <a:t>映射到高維，使其可分</a:t>
            </a:r>
            <a:endParaRPr lang="en-US" sz="3640" b="1" spc="-152" dirty="0">
              <a:solidFill>
                <a:srgbClr val="777A67"/>
              </a:solidFill>
              <a:latin typeface="TT Norms Bold"/>
              <a:ea typeface="TT Norms Bold"/>
              <a:cs typeface="TT Norms Bold"/>
              <a:sym typeface="TT Norms Bold"/>
            </a:endParaRPr>
          </a:p>
          <a:p>
            <a:pPr algn="just">
              <a:lnSpc>
                <a:spcPts val="5096"/>
              </a:lnSpc>
            </a:pPr>
            <a:endParaRPr lang="en-US" sz="3640" b="1" spc="-152" dirty="0">
              <a:solidFill>
                <a:srgbClr val="777A67"/>
              </a:solidFill>
              <a:latin typeface="TT Norms Bold"/>
              <a:ea typeface="TT Norms Bold"/>
              <a:cs typeface="TT Norms Bold"/>
              <a:sym typeface="TT Norms Bold"/>
            </a:endParaRPr>
          </a:p>
          <a:p>
            <a:pPr algn="just">
              <a:lnSpc>
                <a:spcPts val="5096"/>
              </a:lnSpc>
            </a:pPr>
            <a:r>
              <a:rPr lang="en-US" sz="3640" b="1" spc="-152" dirty="0">
                <a:solidFill>
                  <a:srgbClr val="777A67"/>
                </a:solidFill>
                <a:latin typeface="TT Norms Bold"/>
                <a:ea typeface="TT Norms Bold"/>
                <a:cs typeface="TT Norms Bold"/>
                <a:sym typeface="TT Norms Bold"/>
              </a:rPr>
              <a:t>➤ </a:t>
            </a:r>
            <a:r>
              <a:rPr lang="en-US" sz="3640" b="1" spc="-152" dirty="0" err="1">
                <a:solidFill>
                  <a:srgbClr val="777A67"/>
                </a:solidFill>
                <a:latin typeface="TT Norms Bold"/>
                <a:ea typeface="TT Norms Bold"/>
                <a:cs typeface="TT Norms Bold"/>
                <a:sym typeface="TT Norms Bold"/>
              </a:rPr>
              <a:t>在本研究的用途</a:t>
            </a:r>
            <a:endParaRPr lang="en-US" sz="3640" b="1" spc="-152" dirty="0">
              <a:solidFill>
                <a:srgbClr val="777A67"/>
              </a:solidFill>
              <a:latin typeface="TT Norms Bold"/>
              <a:ea typeface="TT Norms Bold"/>
              <a:cs typeface="TT Norms Bold"/>
              <a:sym typeface="TT Norms Bold"/>
            </a:endParaRPr>
          </a:p>
          <a:p>
            <a:pPr marL="785932" lvl="1" indent="-392966" algn="just">
              <a:lnSpc>
                <a:spcPts val="5096"/>
              </a:lnSpc>
              <a:buFont typeface="Arial"/>
              <a:buChar char="•"/>
            </a:pPr>
            <a:r>
              <a:rPr lang="en-US" sz="3640" b="1" spc="-152" dirty="0" err="1">
                <a:solidFill>
                  <a:srgbClr val="777A67"/>
                </a:solidFill>
                <a:latin typeface="TT Norms Bold"/>
                <a:ea typeface="TT Norms Bold"/>
                <a:cs typeface="TT Norms Bold"/>
                <a:sym typeface="TT Norms Bold"/>
              </a:rPr>
              <a:t>用於影評的情緒分類（正向</a:t>
            </a:r>
            <a:r>
              <a:rPr lang="en-US" sz="3640" b="1" spc="-152" dirty="0">
                <a:solidFill>
                  <a:srgbClr val="777A67"/>
                </a:solidFill>
                <a:latin typeface="TT Norms Bold"/>
                <a:ea typeface="TT Norms Bold"/>
                <a:cs typeface="TT Norms Bold"/>
                <a:sym typeface="TT Norms Bold"/>
              </a:rPr>
              <a:t>/</a:t>
            </a:r>
            <a:r>
              <a:rPr lang="en-US" sz="3640" b="1" spc="-152" dirty="0" err="1">
                <a:solidFill>
                  <a:srgbClr val="777A67"/>
                </a:solidFill>
                <a:latin typeface="TT Norms Bold"/>
                <a:ea typeface="TT Norms Bold"/>
                <a:cs typeface="TT Norms Bold"/>
                <a:sym typeface="TT Norms Bold"/>
              </a:rPr>
              <a:t>負向</a:t>
            </a:r>
            <a:r>
              <a:rPr lang="en-US" sz="3640" b="1" spc="-152" dirty="0">
                <a:solidFill>
                  <a:srgbClr val="777A67"/>
                </a:solidFill>
                <a:latin typeface="TT Norms Bold"/>
                <a:ea typeface="TT Norms Bold"/>
                <a:cs typeface="TT Norms Bold"/>
                <a:sym typeface="TT Norms Bold"/>
              </a:rPr>
              <a:t>/</a:t>
            </a:r>
            <a:r>
              <a:rPr lang="en-US" sz="3640" b="1" spc="-152" dirty="0" err="1">
                <a:solidFill>
                  <a:srgbClr val="777A67"/>
                </a:solidFill>
                <a:latin typeface="TT Norms Bold"/>
                <a:ea typeface="TT Norms Bold"/>
                <a:cs typeface="TT Norms Bold"/>
                <a:sym typeface="TT Norms Bold"/>
              </a:rPr>
              <a:t>中性</a:t>
            </a:r>
            <a:r>
              <a:rPr lang="en-US" sz="3640" b="1" spc="-152" dirty="0">
                <a:solidFill>
                  <a:srgbClr val="777A67"/>
                </a:solidFill>
                <a:latin typeface="TT Norms Bold"/>
                <a:ea typeface="TT Norms Bold"/>
                <a:cs typeface="TT Norms Bold"/>
                <a:sym typeface="TT Norms Bold"/>
              </a:rPr>
              <a:t>）</a:t>
            </a:r>
          </a:p>
          <a:p>
            <a:pPr algn="just">
              <a:lnSpc>
                <a:spcPts val="5096"/>
              </a:lnSpc>
            </a:pPr>
            <a:endParaRPr lang="en-US" sz="3640" b="1" spc="-152" dirty="0">
              <a:solidFill>
                <a:srgbClr val="777A67"/>
              </a:solidFill>
              <a:latin typeface="TT Norms Bold"/>
              <a:ea typeface="TT Norms Bold"/>
              <a:cs typeface="TT Norms Bold"/>
              <a:sym typeface="TT Norms Bold"/>
            </a:endParaRPr>
          </a:p>
          <a:p>
            <a:pPr algn="just">
              <a:lnSpc>
                <a:spcPts val="5096"/>
              </a:lnSpc>
            </a:pPr>
            <a:r>
              <a:rPr lang="en-US" sz="3640" b="1" spc="-152" dirty="0">
                <a:solidFill>
                  <a:srgbClr val="777A67"/>
                </a:solidFill>
                <a:latin typeface="TT Norms Bold"/>
                <a:ea typeface="TT Norms Bold"/>
                <a:cs typeface="TT Norms Bold"/>
                <a:sym typeface="TT Norms Bold"/>
              </a:rPr>
              <a:t>          SVM </a:t>
            </a:r>
            <a:r>
              <a:rPr lang="en-US" sz="3640" b="1" spc="-152" dirty="0" err="1">
                <a:solidFill>
                  <a:srgbClr val="777A67"/>
                </a:solidFill>
                <a:latin typeface="TT Norms Bold"/>
                <a:ea typeface="TT Norms Bold"/>
                <a:cs typeface="TT Norms Bold"/>
                <a:sym typeface="TT Norms Bold"/>
              </a:rPr>
              <a:t>在高維文字資料上表現穩定</a:t>
            </a:r>
            <a:endParaRPr lang="en-US" sz="3640" b="1" spc="-152" dirty="0">
              <a:solidFill>
                <a:srgbClr val="777A67"/>
              </a:solidFill>
              <a:latin typeface="TT Norms Bold"/>
              <a:ea typeface="TT Norms Bold"/>
              <a:cs typeface="TT Norms Bold"/>
              <a:sym typeface="TT Norms Bold"/>
            </a:endParaRPr>
          </a:p>
          <a:p>
            <a:pPr algn="just">
              <a:lnSpc>
                <a:spcPts val="5096"/>
              </a:lnSpc>
            </a:pPr>
            <a:r>
              <a:rPr lang="en-US" sz="3640" b="1" spc="-152" dirty="0">
                <a:solidFill>
                  <a:srgbClr val="777A67"/>
                </a:solidFill>
                <a:latin typeface="TT Norms Bold"/>
                <a:ea typeface="TT Norms Bold"/>
                <a:cs typeface="TT Norms Bold"/>
                <a:sym typeface="TT Norms Bold"/>
              </a:rPr>
              <a:t>          </a:t>
            </a:r>
            <a:r>
              <a:rPr lang="en-US" sz="3640" b="1" spc="-152" dirty="0" err="1">
                <a:solidFill>
                  <a:srgbClr val="777A67"/>
                </a:solidFill>
                <a:latin typeface="TT Norms Bold"/>
                <a:ea typeface="TT Norms Bold"/>
                <a:cs typeface="TT Norms Bold"/>
                <a:sym typeface="TT Norms Bold"/>
              </a:rPr>
              <a:t>能有效提升情緒辨識的準確度</a:t>
            </a:r>
            <a:endParaRPr lang="en-US" sz="3640" b="1" spc="-152" dirty="0">
              <a:solidFill>
                <a:srgbClr val="777A67"/>
              </a:solidFill>
              <a:latin typeface="TT Norms Bold"/>
              <a:ea typeface="TT Norms Bold"/>
              <a:cs typeface="TT Norms Bold"/>
              <a:sym typeface="TT Norms Bold"/>
            </a:endParaRPr>
          </a:p>
        </p:txBody>
      </p:sp>
      <p:sp>
        <p:nvSpPr>
          <p:cNvPr id="6" name="TextBox 5">
            <a:extLst>
              <a:ext uri="{FF2B5EF4-FFF2-40B4-BE49-F238E27FC236}">
                <a16:creationId xmlns:a16="http://schemas.microsoft.com/office/drawing/2014/main" id="{586AF7A9-B988-303D-16D9-E105A602691A}"/>
              </a:ext>
            </a:extLst>
          </p:cNvPr>
          <p:cNvSpPr txBox="1"/>
          <p:nvPr/>
        </p:nvSpPr>
        <p:spPr>
          <a:xfrm>
            <a:off x="2408709" y="517534"/>
            <a:ext cx="2944788" cy="952184"/>
          </a:xfrm>
          <a:prstGeom prst="rect">
            <a:avLst/>
          </a:prstGeom>
        </p:spPr>
        <p:txBody>
          <a:bodyPr lIns="0" tIns="0" rIns="0" bIns="0" rtlCol="0" anchor="t">
            <a:spAutoFit/>
          </a:bodyPr>
          <a:lstStyle/>
          <a:p>
            <a:pPr algn="l">
              <a:lnSpc>
                <a:spcPts val="7699"/>
              </a:lnSpc>
            </a:pPr>
            <a:r>
              <a:rPr lang="en-US" sz="5499" b="1" spc="-230" dirty="0">
                <a:solidFill>
                  <a:srgbClr val="777A67"/>
                </a:solidFill>
                <a:latin typeface="TT Norms Bold"/>
                <a:ea typeface="TT Norms Bold"/>
                <a:cs typeface="TT Norms Bold"/>
                <a:sym typeface="TT Norms Bold"/>
              </a:rPr>
              <a:t>SVM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4" name="TextBox 4"/>
          <p:cNvSpPr txBox="1"/>
          <p:nvPr/>
        </p:nvSpPr>
        <p:spPr>
          <a:xfrm>
            <a:off x="2408709" y="517534"/>
            <a:ext cx="2273665" cy="927082"/>
          </a:xfrm>
          <a:prstGeom prst="rect">
            <a:avLst/>
          </a:prstGeom>
        </p:spPr>
        <p:txBody>
          <a:bodyPr lIns="0" tIns="0" rIns="0" bIns="0" rtlCol="0" anchor="t">
            <a:spAutoFit/>
          </a:bodyPr>
          <a:lstStyle/>
          <a:p>
            <a:pPr algn="l">
              <a:lnSpc>
                <a:spcPts val="7699"/>
              </a:lnSpc>
            </a:pPr>
            <a:r>
              <a:rPr lang="en-US" sz="5499" b="1" spc="-230" dirty="0" err="1">
                <a:solidFill>
                  <a:srgbClr val="777A67"/>
                </a:solidFill>
                <a:latin typeface="TT Norms Bold"/>
                <a:ea typeface="TT Norms Bold"/>
                <a:cs typeface="TT Norms Bold"/>
                <a:sym typeface="TT Norms Bold"/>
              </a:rPr>
              <a:t>決策樹</a:t>
            </a:r>
            <a:endParaRPr lang="en-US" sz="5499" b="1" spc="-230" dirty="0">
              <a:solidFill>
                <a:srgbClr val="777A67"/>
              </a:solidFill>
              <a:latin typeface="TT Norms Bold"/>
              <a:ea typeface="TT Norms Bold"/>
              <a:cs typeface="TT Norms Bold"/>
              <a:sym typeface="TT Norms Bold"/>
            </a:endParaRPr>
          </a:p>
        </p:txBody>
      </p:sp>
      <p:sp>
        <p:nvSpPr>
          <p:cNvPr id="5" name="TextBox 5"/>
          <p:cNvSpPr txBox="1"/>
          <p:nvPr/>
        </p:nvSpPr>
        <p:spPr>
          <a:xfrm>
            <a:off x="4682374" y="1820931"/>
            <a:ext cx="12369280" cy="7843014"/>
          </a:xfrm>
          <a:prstGeom prst="rect">
            <a:avLst/>
          </a:prstGeom>
        </p:spPr>
        <p:txBody>
          <a:bodyPr lIns="0" tIns="0" rIns="0" bIns="0" rtlCol="0" anchor="t">
            <a:spAutoFit/>
          </a:bodyPr>
          <a:lstStyle/>
          <a:p>
            <a:pPr algn="just">
              <a:lnSpc>
                <a:spcPts val="4480"/>
              </a:lnSpc>
            </a:pPr>
            <a:r>
              <a:rPr lang="en-US" sz="3200" b="1" spc="-134">
                <a:solidFill>
                  <a:srgbClr val="777A67"/>
                </a:solidFill>
                <a:latin typeface="TT Norms Bold"/>
                <a:ea typeface="TT Norms Bold"/>
                <a:cs typeface="TT Norms Bold"/>
                <a:sym typeface="TT Norms Bold"/>
              </a:rPr>
              <a:t>➤ 決策樹是什麼？</a:t>
            </a:r>
          </a:p>
          <a:p>
            <a:pPr marL="690881" lvl="1" indent="-345440" algn="just">
              <a:lnSpc>
                <a:spcPts val="4480"/>
              </a:lnSpc>
              <a:buFont typeface="Arial"/>
              <a:buChar char="•"/>
            </a:pPr>
            <a:r>
              <a:rPr lang="en-US" sz="3200" b="1" spc="-134">
                <a:solidFill>
                  <a:srgbClr val="777A67"/>
                </a:solidFill>
                <a:latin typeface="TT Norms Bold"/>
                <a:ea typeface="TT Norms Bold"/>
                <a:cs typeface="TT Norms Bold"/>
                <a:sym typeface="TT Norms Bold"/>
              </a:rPr>
              <a:t>用「樹狀結構」來做分類的演算法</a:t>
            </a:r>
          </a:p>
          <a:p>
            <a:pPr marL="690881" lvl="1" indent="-345440" algn="just">
              <a:lnSpc>
                <a:spcPts val="4480"/>
              </a:lnSpc>
              <a:buFont typeface="Arial"/>
              <a:buChar char="•"/>
            </a:pPr>
            <a:r>
              <a:rPr lang="en-US" sz="3200" b="1" spc="-134">
                <a:solidFill>
                  <a:srgbClr val="777A67"/>
                </a:solidFill>
                <a:latin typeface="TT Norms Bold"/>
                <a:ea typeface="TT Norms Bold"/>
                <a:cs typeface="TT Norms Bold"/>
                <a:sym typeface="TT Norms Bold"/>
              </a:rPr>
              <a:t>每個節點決定一個特徵的判斷條件</a:t>
            </a:r>
          </a:p>
          <a:p>
            <a:pPr marL="690881" lvl="1" indent="-345440" algn="just">
              <a:lnSpc>
                <a:spcPts val="4480"/>
              </a:lnSpc>
              <a:buFont typeface="Arial"/>
              <a:buChar char="•"/>
            </a:pPr>
            <a:r>
              <a:rPr lang="en-US" sz="3200" b="1" spc="-134">
                <a:solidFill>
                  <a:srgbClr val="777A67"/>
                </a:solidFill>
                <a:latin typeface="TT Norms Bold"/>
                <a:ea typeface="TT Norms Bold"/>
                <a:cs typeface="TT Norms Bold"/>
                <a:sym typeface="TT Norms Bold"/>
              </a:rPr>
              <a:t>葉節點代表最終分類結果</a:t>
            </a:r>
          </a:p>
          <a:p>
            <a:pPr algn="just">
              <a:lnSpc>
                <a:spcPts val="4480"/>
              </a:lnSpc>
            </a:pPr>
            <a:endParaRPr lang="en-US" sz="3200" b="1" spc="-134">
              <a:solidFill>
                <a:srgbClr val="777A67"/>
              </a:solidFill>
              <a:latin typeface="TT Norms Bold"/>
              <a:ea typeface="TT Norms Bold"/>
              <a:cs typeface="TT Norms Bold"/>
              <a:sym typeface="TT Norms Bold"/>
            </a:endParaRPr>
          </a:p>
          <a:p>
            <a:pPr algn="just">
              <a:lnSpc>
                <a:spcPts val="4480"/>
              </a:lnSpc>
            </a:pPr>
            <a:r>
              <a:rPr lang="en-US" sz="3200" b="1" spc="-134">
                <a:solidFill>
                  <a:srgbClr val="777A67"/>
                </a:solidFill>
                <a:latin typeface="TT Norms Bold"/>
                <a:ea typeface="TT Norms Bold"/>
                <a:cs typeface="TT Norms Bold"/>
                <a:sym typeface="TT Norms Bold"/>
              </a:rPr>
              <a:t>➤ 為什麼常被使用？</a:t>
            </a:r>
          </a:p>
          <a:p>
            <a:pPr marL="690881" lvl="1" indent="-345440" algn="just">
              <a:lnSpc>
                <a:spcPts val="4480"/>
              </a:lnSpc>
              <a:buFont typeface="Arial"/>
              <a:buChar char="•"/>
            </a:pPr>
            <a:r>
              <a:rPr lang="en-US" sz="3200" b="1" spc="-134">
                <a:solidFill>
                  <a:srgbClr val="777A67"/>
                </a:solidFill>
                <a:latin typeface="TT Norms Bold"/>
                <a:ea typeface="TT Norms Bold"/>
                <a:cs typeface="TT Norms Bold"/>
                <a:sym typeface="TT Norms Bold"/>
              </a:rPr>
              <a:t>模型容易理解（可視化、易解釋）</a:t>
            </a:r>
          </a:p>
          <a:p>
            <a:pPr marL="690881" lvl="1" indent="-345440" algn="just">
              <a:lnSpc>
                <a:spcPts val="4480"/>
              </a:lnSpc>
              <a:buFont typeface="Arial"/>
              <a:buChar char="•"/>
            </a:pPr>
            <a:r>
              <a:rPr lang="en-US" sz="3200" b="1" spc="-134">
                <a:solidFill>
                  <a:srgbClr val="777A67"/>
                </a:solidFill>
                <a:latin typeface="TT Norms Bold"/>
                <a:ea typeface="TT Norms Bold"/>
                <a:cs typeface="TT Norms Bold"/>
                <a:sym typeface="TT Norms Bold"/>
              </a:rPr>
              <a:t>可處理文字特徵、類別特徵</a:t>
            </a:r>
          </a:p>
          <a:p>
            <a:pPr marL="690881" lvl="1" indent="-345440" algn="just">
              <a:lnSpc>
                <a:spcPts val="4480"/>
              </a:lnSpc>
              <a:buFont typeface="Arial"/>
              <a:buChar char="•"/>
            </a:pPr>
            <a:r>
              <a:rPr lang="en-US" sz="3200" b="1" spc="-134">
                <a:solidFill>
                  <a:srgbClr val="777A67"/>
                </a:solidFill>
                <a:latin typeface="TT Norms Bold"/>
                <a:ea typeface="TT Norms Bold"/>
                <a:cs typeface="TT Norms Bold"/>
                <a:sym typeface="TT Norms Bold"/>
              </a:rPr>
              <a:t>運算速度快</a:t>
            </a:r>
          </a:p>
          <a:p>
            <a:pPr algn="just">
              <a:lnSpc>
                <a:spcPts val="4480"/>
              </a:lnSpc>
            </a:pPr>
            <a:endParaRPr lang="en-US" sz="3200" b="1" spc="-134">
              <a:solidFill>
                <a:srgbClr val="777A67"/>
              </a:solidFill>
              <a:latin typeface="TT Norms Bold"/>
              <a:ea typeface="TT Norms Bold"/>
              <a:cs typeface="TT Norms Bold"/>
              <a:sym typeface="TT Norms Bold"/>
            </a:endParaRPr>
          </a:p>
          <a:p>
            <a:pPr algn="just">
              <a:lnSpc>
                <a:spcPts val="4480"/>
              </a:lnSpc>
            </a:pPr>
            <a:r>
              <a:rPr lang="en-US" sz="3200" b="1" spc="-134">
                <a:solidFill>
                  <a:srgbClr val="777A67"/>
                </a:solidFill>
                <a:latin typeface="TT Norms Bold"/>
                <a:ea typeface="TT Norms Bold"/>
                <a:cs typeface="TT Norms Bold"/>
                <a:sym typeface="TT Norms Bold"/>
              </a:rPr>
              <a:t>➤ 在本研究的用途</a:t>
            </a:r>
          </a:p>
          <a:p>
            <a:pPr marL="690881" lvl="1" indent="-345440" algn="just">
              <a:lnSpc>
                <a:spcPts val="4480"/>
              </a:lnSpc>
              <a:buFont typeface="Arial"/>
              <a:buChar char="•"/>
            </a:pPr>
            <a:r>
              <a:rPr lang="en-US" sz="3200" b="1" spc="-134">
                <a:solidFill>
                  <a:srgbClr val="777A67"/>
                </a:solidFill>
                <a:latin typeface="TT Norms Bold"/>
                <a:ea typeface="TT Norms Bold"/>
                <a:cs typeface="TT Norms Bold"/>
                <a:sym typeface="TT Norms Bold"/>
              </a:rPr>
              <a:t>分析影評中的情緒詞彙</a:t>
            </a:r>
          </a:p>
          <a:p>
            <a:pPr marL="690881" lvl="1" indent="-345440" algn="just">
              <a:lnSpc>
                <a:spcPts val="4480"/>
              </a:lnSpc>
              <a:buFont typeface="Arial"/>
              <a:buChar char="•"/>
            </a:pPr>
            <a:r>
              <a:rPr lang="en-US" sz="3200" b="1" spc="-134">
                <a:solidFill>
                  <a:srgbClr val="777A67"/>
                </a:solidFill>
                <a:latin typeface="TT Norms Bold"/>
                <a:ea typeface="TT Norms Bold"/>
                <a:cs typeface="TT Norms Bold"/>
                <a:sym typeface="TT Norms Bold"/>
              </a:rPr>
              <a:t>透過決策樹觀察哪些詞彙影響情緒分類</a:t>
            </a:r>
          </a:p>
          <a:p>
            <a:pPr marL="690881" lvl="1" indent="-345440" algn="just">
              <a:lnSpc>
                <a:spcPts val="4480"/>
              </a:lnSpc>
              <a:buFont typeface="Arial"/>
              <a:buChar char="•"/>
            </a:pPr>
            <a:r>
              <a:rPr lang="en-US" sz="3200" b="1" spc="-134">
                <a:solidFill>
                  <a:srgbClr val="777A67"/>
                </a:solidFill>
                <a:latin typeface="TT Norms Bold"/>
                <a:ea typeface="TT Norms Bold"/>
                <a:cs typeface="TT Norms Bold"/>
                <a:sym typeface="TT Norms Bold"/>
              </a:rPr>
              <a:t>作為輔助模型解讀工具（Model Interpretability）</a:t>
            </a:r>
          </a:p>
        </p:txBody>
      </p:sp>
      <p:sp>
        <p:nvSpPr>
          <p:cNvPr id="8" name="TextBox 3">
            <a:extLst>
              <a:ext uri="{FF2B5EF4-FFF2-40B4-BE49-F238E27FC236}">
                <a16:creationId xmlns:a16="http://schemas.microsoft.com/office/drawing/2014/main" id="{4B815F55-2FC3-C871-59A2-C46861465D55}"/>
              </a:ext>
            </a:extLst>
          </p:cNvPr>
          <p:cNvSpPr txBox="1"/>
          <p:nvPr/>
        </p:nvSpPr>
        <p:spPr>
          <a:xfrm>
            <a:off x="304800" y="142131"/>
            <a:ext cx="1143000" cy="10002738"/>
          </a:xfrm>
          <a:prstGeom prst="rect">
            <a:avLst/>
          </a:prstGeom>
        </p:spPr>
        <p:txBody>
          <a:bodyPr lIns="0" tIns="0" rIns="0" bIns="0" rtlCol="0" anchor="t">
            <a:spAutoFit/>
          </a:bodyPr>
          <a:lstStyle/>
          <a:p>
            <a:pPr algn="r"/>
            <a:r>
              <a:rPr lang="en-US" sz="6500" b="1" dirty="0" err="1">
                <a:solidFill>
                  <a:srgbClr val="8C8F7B"/>
                </a:solidFill>
                <a:latin typeface="TT Norms Bold"/>
                <a:ea typeface="TT Norms Bold"/>
                <a:cs typeface="TT Norms Bold"/>
                <a:sym typeface="TT Norms Bold"/>
              </a:rPr>
              <a:t>本研究所使用之演算法</a:t>
            </a:r>
            <a:endParaRPr lang="en-US" sz="6500" b="1" dirty="0">
              <a:solidFill>
                <a:srgbClr val="8C8F7B"/>
              </a:solidFill>
              <a:latin typeface="TT Norms Bold"/>
              <a:ea typeface="TT Norms Bold"/>
              <a:cs typeface="TT Norms Bold"/>
              <a:sym typeface="TT Norms 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4" name="TextBox 4"/>
          <p:cNvSpPr txBox="1"/>
          <p:nvPr/>
        </p:nvSpPr>
        <p:spPr>
          <a:xfrm>
            <a:off x="2968912" y="2135102"/>
            <a:ext cx="5830751" cy="4257963"/>
          </a:xfrm>
          <a:prstGeom prst="rect">
            <a:avLst/>
          </a:prstGeom>
        </p:spPr>
        <p:txBody>
          <a:bodyPr lIns="0" tIns="0" rIns="0" bIns="0" rtlCol="0" anchor="t">
            <a:spAutoFit/>
          </a:bodyPr>
          <a:lstStyle/>
          <a:p>
            <a:pPr algn="just">
              <a:lnSpc>
                <a:spcPts val="4200"/>
              </a:lnSpc>
            </a:pPr>
            <a:r>
              <a:rPr lang="en-US" sz="3000" b="1" spc="-126">
                <a:solidFill>
                  <a:srgbClr val="777A67"/>
                </a:solidFill>
                <a:latin typeface="TT Norms Bold"/>
                <a:ea typeface="TT Norms Bold"/>
                <a:cs typeface="TT Norms Bold"/>
                <a:sym typeface="TT Norms Bold"/>
              </a:rPr>
              <a:t>➤K-Means 是什麼？</a:t>
            </a:r>
          </a:p>
          <a:p>
            <a:pPr marL="647700" lvl="1" indent="-323850" algn="just">
              <a:lnSpc>
                <a:spcPts val="4200"/>
              </a:lnSpc>
              <a:buFont typeface="Arial"/>
              <a:buChar char="•"/>
            </a:pPr>
            <a:r>
              <a:rPr lang="en-US" sz="3000" b="1" spc="-126">
                <a:solidFill>
                  <a:srgbClr val="777A67"/>
                </a:solidFill>
                <a:latin typeface="TT Norms Bold"/>
                <a:ea typeface="TT Norms Bold"/>
                <a:cs typeface="TT Norms Bold"/>
                <a:sym typeface="TT Norms Bold"/>
              </a:rPr>
              <a:t>一種 非監督式學習 的分群方法</a:t>
            </a:r>
          </a:p>
          <a:p>
            <a:pPr marL="647700" lvl="1" indent="-323850" algn="just">
              <a:lnSpc>
                <a:spcPts val="4200"/>
              </a:lnSpc>
              <a:buFont typeface="Arial"/>
              <a:buChar char="•"/>
            </a:pPr>
            <a:r>
              <a:rPr lang="en-US" sz="3000" b="1" spc="-126">
                <a:solidFill>
                  <a:srgbClr val="777A67"/>
                </a:solidFill>
                <a:latin typeface="TT Norms Bold"/>
                <a:ea typeface="TT Norms Bold"/>
                <a:cs typeface="TT Norms Bold"/>
                <a:sym typeface="TT Norms Bold"/>
              </a:rPr>
              <a:t>將資料分成 K 個群集</a:t>
            </a:r>
          </a:p>
          <a:p>
            <a:pPr marL="647700" lvl="1" indent="-323850" algn="just">
              <a:lnSpc>
                <a:spcPts val="4200"/>
              </a:lnSpc>
              <a:buFont typeface="Arial"/>
              <a:buChar char="•"/>
            </a:pPr>
            <a:r>
              <a:rPr lang="en-US" sz="3000" b="1" spc="-126">
                <a:solidFill>
                  <a:srgbClr val="777A67"/>
                </a:solidFill>
                <a:latin typeface="TT Norms Bold"/>
                <a:ea typeface="TT Norms Bold"/>
                <a:cs typeface="TT Norms Bold"/>
                <a:sym typeface="TT Norms Bold"/>
              </a:rPr>
              <a:t>步驟：</a:t>
            </a:r>
          </a:p>
          <a:p>
            <a:pPr marL="1295400" lvl="2" indent="-431800" algn="just">
              <a:lnSpc>
                <a:spcPts val="4200"/>
              </a:lnSpc>
              <a:buAutoNum type="alphaLcPeriod"/>
            </a:pPr>
            <a:r>
              <a:rPr lang="en-US" sz="3000" b="1" spc="-126">
                <a:solidFill>
                  <a:srgbClr val="777A67"/>
                </a:solidFill>
                <a:latin typeface="TT Norms Bold"/>
                <a:ea typeface="TT Norms Bold"/>
                <a:cs typeface="TT Norms Bold"/>
                <a:sym typeface="TT Norms Bold"/>
              </a:rPr>
              <a:t>選 K 個中心點</a:t>
            </a:r>
          </a:p>
          <a:p>
            <a:pPr marL="1295400" lvl="2" indent="-431800" algn="just">
              <a:lnSpc>
                <a:spcPts val="4200"/>
              </a:lnSpc>
              <a:buAutoNum type="alphaLcPeriod"/>
            </a:pPr>
            <a:r>
              <a:rPr lang="en-US" sz="3000" b="1" spc="-126">
                <a:solidFill>
                  <a:srgbClr val="777A67"/>
                </a:solidFill>
                <a:latin typeface="TT Norms Bold"/>
                <a:ea typeface="TT Norms Bold"/>
                <a:cs typeface="TT Norms Bold"/>
                <a:sym typeface="TT Norms Bold"/>
              </a:rPr>
              <a:t>根據距離分配資料</a:t>
            </a:r>
          </a:p>
          <a:p>
            <a:pPr marL="1295400" lvl="2" indent="-431800" algn="just">
              <a:lnSpc>
                <a:spcPts val="4200"/>
              </a:lnSpc>
              <a:buAutoNum type="alphaLcPeriod"/>
            </a:pPr>
            <a:r>
              <a:rPr lang="en-US" sz="3000" b="1" spc="-126">
                <a:solidFill>
                  <a:srgbClr val="777A67"/>
                </a:solidFill>
                <a:latin typeface="TT Norms Bold"/>
                <a:ea typeface="TT Norms Bold"/>
                <a:cs typeface="TT Norms Bold"/>
                <a:sym typeface="TT Norms Bold"/>
              </a:rPr>
              <a:t>更新中心點</a:t>
            </a:r>
          </a:p>
          <a:p>
            <a:pPr marL="1295400" lvl="2" indent="-431800" algn="just">
              <a:lnSpc>
                <a:spcPts val="4200"/>
              </a:lnSpc>
              <a:buAutoNum type="alphaLcPeriod"/>
            </a:pPr>
            <a:r>
              <a:rPr lang="en-US" sz="3000" b="1" spc="-126">
                <a:solidFill>
                  <a:srgbClr val="777A67"/>
                </a:solidFill>
                <a:latin typeface="TT Norms Bold"/>
                <a:ea typeface="TT Norms Bold"/>
                <a:cs typeface="TT Norms Bold"/>
                <a:sym typeface="TT Norms Bold"/>
              </a:rPr>
              <a:t>重複直到中心不再變動</a:t>
            </a:r>
          </a:p>
        </p:txBody>
      </p:sp>
      <p:sp>
        <p:nvSpPr>
          <p:cNvPr id="5" name="TextBox 5"/>
          <p:cNvSpPr txBox="1"/>
          <p:nvPr/>
        </p:nvSpPr>
        <p:spPr>
          <a:xfrm>
            <a:off x="2408709" y="517534"/>
            <a:ext cx="2944788" cy="927082"/>
          </a:xfrm>
          <a:prstGeom prst="rect">
            <a:avLst/>
          </a:prstGeom>
        </p:spPr>
        <p:txBody>
          <a:bodyPr lIns="0" tIns="0" rIns="0" bIns="0" rtlCol="0" anchor="t">
            <a:spAutoFit/>
          </a:bodyPr>
          <a:lstStyle/>
          <a:p>
            <a:pPr algn="l">
              <a:lnSpc>
                <a:spcPts val="7699"/>
              </a:lnSpc>
            </a:pPr>
            <a:r>
              <a:rPr lang="en-US" sz="5499" b="1" spc="-230">
                <a:solidFill>
                  <a:srgbClr val="777A67"/>
                </a:solidFill>
                <a:latin typeface="TT Norms Bold"/>
                <a:ea typeface="TT Norms Bold"/>
                <a:cs typeface="TT Norms Bold"/>
                <a:sym typeface="TT Norms Bold"/>
              </a:rPr>
              <a:t>K-means</a:t>
            </a:r>
          </a:p>
        </p:txBody>
      </p:sp>
      <p:sp>
        <p:nvSpPr>
          <p:cNvPr id="6" name="TextBox 6"/>
          <p:cNvSpPr txBox="1"/>
          <p:nvPr/>
        </p:nvSpPr>
        <p:spPr>
          <a:xfrm>
            <a:off x="9144000" y="2144627"/>
            <a:ext cx="8714518" cy="6267450"/>
          </a:xfrm>
          <a:prstGeom prst="rect">
            <a:avLst/>
          </a:prstGeom>
        </p:spPr>
        <p:txBody>
          <a:bodyPr lIns="0" tIns="0" rIns="0" bIns="0" rtlCol="0" anchor="t">
            <a:spAutoFit/>
          </a:bodyPr>
          <a:lstStyle/>
          <a:p>
            <a:pPr algn="just">
              <a:lnSpc>
                <a:spcPts val="4199"/>
              </a:lnSpc>
            </a:pPr>
            <a:r>
              <a:rPr lang="en-US" sz="2999" b="1" spc="-125">
                <a:solidFill>
                  <a:srgbClr val="777A67"/>
                </a:solidFill>
                <a:latin typeface="TT Norms Bold"/>
                <a:ea typeface="TT Norms Bold"/>
                <a:cs typeface="TT Norms Bold"/>
                <a:sym typeface="TT Norms Bold"/>
              </a:rPr>
              <a:t>➤為什麼使用 K-Means？</a:t>
            </a:r>
          </a:p>
          <a:p>
            <a:pPr marL="647698" lvl="1" indent="-323849" algn="just">
              <a:lnSpc>
                <a:spcPts val="4199"/>
              </a:lnSpc>
              <a:buFont typeface="Arial"/>
              <a:buChar char="•"/>
            </a:pPr>
            <a:r>
              <a:rPr lang="en-US" sz="2999" b="1" spc="-125">
                <a:solidFill>
                  <a:srgbClr val="777A67"/>
                </a:solidFill>
                <a:latin typeface="TT Norms Bold"/>
                <a:ea typeface="TT Norms Bold"/>
                <a:cs typeface="TT Norms Bold"/>
                <a:sym typeface="TT Norms Bold"/>
              </a:rPr>
              <a:t>能讓相似的資料聚在一起</a:t>
            </a:r>
          </a:p>
          <a:p>
            <a:pPr marL="647698" lvl="1" indent="-323849" algn="just">
              <a:lnSpc>
                <a:spcPts val="4199"/>
              </a:lnSpc>
              <a:buFont typeface="Arial"/>
              <a:buChar char="•"/>
            </a:pPr>
            <a:r>
              <a:rPr lang="en-US" sz="2999" b="1" spc="-125">
                <a:solidFill>
                  <a:srgbClr val="777A67"/>
                </a:solidFill>
                <a:latin typeface="TT Norms Bold"/>
                <a:ea typeface="TT Norms Bold"/>
                <a:cs typeface="TT Norms Bold"/>
                <a:sym typeface="TT Norms Bold"/>
              </a:rPr>
              <a:t>計算速度快、概念直覺</a:t>
            </a:r>
          </a:p>
          <a:p>
            <a:pPr marL="647698" lvl="1" indent="-323849" algn="just">
              <a:lnSpc>
                <a:spcPts val="4199"/>
              </a:lnSpc>
              <a:buFont typeface="Arial"/>
              <a:buChar char="•"/>
            </a:pPr>
            <a:r>
              <a:rPr lang="en-US" sz="2999" b="1" spc="-125">
                <a:solidFill>
                  <a:srgbClr val="777A67"/>
                </a:solidFill>
                <a:latin typeface="TT Norms Bold"/>
                <a:ea typeface="TT Norms Bold"/>
                <a:cs typeface="TT Norms Bold"/>
                <a:sym typeface="TT Norms Bold"/>
              </a:rPr>
              <a:t>非常適合文本的主題聚類</a:t>
            </a:r>
          </a:p>
          <a:p>
            <a:pPr algn="just">
              <a:lnSpc>
                <a:spcPts val="4199"/>
              </a:lnSpc>
            </a:pPr>
            <a:endParaRPr lang="en-US" sz="2999" b="1" spc="-125">
              <a:solidFill>
                <a:srgbClr val="777A67"/>
              </a:solidFill>
              <a:latin typeface="TT Norms Bold"/>
              <a:ea typeface="TT Norms Bold"/>
              <a:cs typeface="TT Norms Bold"/>
              <a:sym typeface="TT Norms Bold"/>
            </a:endParaRPr>
          </a:p>
          <a:p>
            <a:pPr algn="just">
              <a:lnSpc>
                <a:spcPts val="4199"/>
              </a:lnSpc>
            </a:pPr>
            <a:endParaRPr lang="en-US" sz="2999" b="1" spc="-125">
              <a:solidFill>
                <a:srgbClr val="777A67"/>
              </a:solidFill>
              <a:latin typeface="TT Norms Bold"/>
              <a:ea typeface="TT Norms Bold"/>
              <a:cs typeface="TT Norms Bold"/>
              <a:sym typeface="TT Norms Bold"/>
            </a:endParaRPr>
          </a:p>
          <a:p>
            <a:pPr algn="just">
              <a:lnSpc>
                <a:spcPts val="4199"/>
              </a:lnSpc>
            </a:pPr>
            <a:r>
              <a:rPr lang="en-US" sz="2999" b="1" spc="-125">
                <a:solidFill>
                  <a:srgbClr val="777A67"/>
                </a:solidFill>
                <a:latin typeface="TT Norms Bold"/>
                <a:ea typeface="TT Norms Bold"/>
                <a:cs typeface="TT Norms Bold"/>
                <a:sym typeface="TT Norms Bold"/>
              </a:rPr>
              <a:t>➤在本研究中的用途</a:t>
            </a:r>
          </a:p>
          <a:p>
            <a:pPr marL="647698" lvl="1" indent="-323849" algn="just">
              <a:lnSpc>
                <a:spcPts val="4199"/>
              </a:lnSpc>
              <a:buFont typeface="Arial"/>
              <a:buChar char="•"/>
            </a:pPr>
            <a:r>
              <a:rPr lang="en-US" sz="2999" b="1" spc="-125">
                <a:solidFill>
                  <a:srgbClr val="777A67"/>
                </a:solidFill>
                <a:latin typeface="TT Norms Bold"/>
                <a:ea typeface="TT Norms Bold"/>
                <a:cs typeface="TT Norms Bold"/>
                <a:sym typeface="TT Norms Bold"/>
              </a:rPr>
              <a:t>對影評進行 主題分群（Topic Clustering）</a:t>
            </a:r>
          </a:p>
          <a:p>
            <a:pPr marL="647698" lvl="1" indent="-323849" algn="just">
              <a:lnSpc>
                <a:spcPts val="4199"/>
              </a:lnSpc>
              <a:buFont typeface="Arial"/>
              <a:buChar char="•"/>
            </a:pPr>
            <a:r>
              <a:rPr lang="en-US" sz="2999" b="1" spc="-125">
                <a:solidFill>
                  <a:srgbClr val="777A67"/>
                </a:solidFill>
                <a:latin typeface="TT Norms Bold"/>
                <a:ea typeface="TT Norms Bold"/>
                <a:cs typeface="TT Norms Bold"/>
                <a:sym typeface="TT Norms Bold"/>
              </a:rPr>
              <a:t>使用 TF-IDF 特徵表示文本</a:t>
            </a:r>
          </a:p>
          <a:p>
            <a:pPr marL="647698" lvl="1" indent="-323849" algn="just">
              <a:lnSpc>
                <a:spcPts val="4199"/>
              </a:lnSpc>
              <a:buFont typeface="Arial"/>
              <a:buChar char="•"/>
            </a:pPr>
            <a:r>
              <a:rPr lang="en-US" sz="2999" b="1" spc="-125">
                <a:solidFill>
                  <a:srgbClr val="777A67"/>
                </a:solidFill>
                <a:latin typeface="TT Norms Bold"/>
                <a:ea typeface="TT Norms Bold"/>
                <a:cs typeface="TT Norms Bold"/>
                <a:sym typeface="TT Norms Bold"/>
              </a:rPr>
              <a:t>K-Means 會自動把語意相近的評論聚在同一群</a:t>
            </a:r>
          </a:p>
          <a:p>
            <a:pPr marL="1295397" lvl="2" indent="-431799" algn="just">
              <a:lnSpc>
                <a:spcPts val="4199"/>
              </a:lnSpc>
              <a:buFont typeface="Arial"/>
              <a:buChar char="⚬"/>
            </a:pPr>
            <a:r>
              <a:rPr lang="en-US" sz="2999" b="1" spc="-125">
                <a:solidFill>
                  <a:srgbClr val="777A67"/>
                </a:solidFill>
                <a:latin typeface="TT Norms Bold"/>
                <a:ea typeface="TT Norms Bold"/>
                <a:cs typeface="TT Norms Bold"/>
                <a:sym typeface="TT Norms Bold"/>
              </a:rPr>
              <a:t>例如：「情感表達」、「劇情鋪陳」、「演員表現」</a:t>
            </a:r>
          </a:p>
          <a:p>
            <a:pPr marL="647698" lvl="1" indent="-323849" algn="just">
              <a:lnSpc>
                <a:spcPts val="4199"/>
              </a:lnSpc>
              <a:buFont typeface="Arial"/>
              <a:buChar char="•"/>
            </a:pPr>
            <a:r>
              <a:rPr lang="en-US" sz="2999" b="1" spc="-125">
                <a:solidFill>
                  <a:srgbClr val="777A67"/>
                </a:solidFill>
                <a:latin typeface="TT Norms Bold"/>
                <a:ea typeface="TT Norms Bold"/>
                <a:cs typeface="TT Norms Bold"/>
                <a:sym typeface="TT Norms Bold"/>
              </a:rPr>
              <a:t>用來觀察觀眾討論焦點與共通話題</a:t>
            </a:r>
          </a:p>
        </p:txBody>
      </p:sp>
      <p:sp>
        <p:nvSpPr>
          <p:cNvPr id="7" name="TextBox 3">
            <a:extLst>
              <a:ext uri="{FF2B5EF4-FFF2-40B4-BE49-F238E27FC236}">
                <a16:creationId xmlns:a16="http://schemas.microsoft.com/office/drawing/2014/main" id="{9721F20D-5807-B3B3-E7C7-F5A9333E7475}"/>
              </a:ext>
            </a:extLst>
          </p:cNvPr>
          <p:cNvSpPr txBox="1"/>
          <p:nvPr/>
        </p:nvSpPr>
        <p:spPr>
          <a:xfrm>
            <a:off x="304800" y="142131"/>
            <a:ext cx="1143000" cy="10002738"/>
          </a:xfrm>
          <a:prstGeom prst="rect">
            <a:avLst/>
          </a:prstGeom>
        </p:spPr>
        <p:txBody>
          <a:bodyPr lIns="0" tIns="0" rIns="0" bIns="0" rtlCol="0" anchor="t">
            <a:spAutoFit/>
          </a:bodyPr>
          <a:lstStyle/>
          <a:p>
            <a:pPr algn="r"/>
            <a:r>
              <a:rPr lang="en-US" sz="6500" b="1" dirty="0" err="1">
                <a:solidFill>
                  <a:srgbClr val="8C8F7B"/>
                </a:solidFill>
                <a:latin typeface="TT Norms Bold"/>
                <a:ea typeface="TT Norms Bold"/>
                <a:cs typeface="TT Norms Bold"/>
                <a:sym typeface="TT Norms Bold"/>
              </a:rPr>
              <a:t>本研究所使用之演算法</a:t>
            </a:r>
            <a:endParaRPr lang="en-US" sz="6500" b="1" dirty="0">
              <a:solidFill>
                <a:srgbClr val="8C8F7B"/>
              </a:solidFill>
              <a:latin typeface="TT Norms Bold"/>
              <a:ea typeface="TT Norms Bold"/>
              <a:cs typeface="TT Norms Bold"/>
              <a:sym typeface="TT Norms 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4" name="TextBox 4"/>
          <p:cNvSpPr txBox="1"/>
          <p:nvPr/>
        </p:nvSpPr>
        <p:spPr>
          <a:xfrm>
            <a:off x="2602399" y="2217484"/>
            <a:ext cx="10027657" cy="3583687"/>
          </a:xfrm>
          <a:prstGeom prst="rect">
            <a:avLst/>
          </a:prstGeom>
        </p:spPr>
        <p:txBody>
          <a:bodyPr lIns="0" tIns="0" rIns="0" bIns="0" rtlCol="0" anchor="t">
            <a:spAutoFit/>
          </a:bodyPr>
          <a:lstStyle/>
          <a:p>
            <a:pPr algn="just">
              <a:lnSpc>
                <a:spcPts val="4060"/>
              </a:lnSpc>
            </a:pPr>
            <a:r>
              <a:rPr lang="en-US" sz="2900" b="1" spc="-121">
                <a:solidFill>
                  <a:srgbClr val="777A67"/>
                </a:solidFill>
                <a:latin typeface="TT Norms Bold"/>
                <a:ea typeface="TT Norms Bold"/>
                <a:cs typeface="TT Norms Bold"/>
                <a:sym typeface="TT Norms Bold"/>
              </a:rPr>
              <a:t>➤Apriori 是什麼？</a:t>
            </a:r>
          </a:p>
          <a:p>
            <a:pPr marL="626112" lvl="1" indent="-313056" algn="just">
              <a:lnSpc>
                <a:spcPts val="4060"/>
              </a:lnSpc>
              <a:buFont typeface="Arial"/>
              <a:buChar char="•"/>
            </a:pPr>
            <a:r>
              <a:rPr lang="en-US" sz="2900" b="1" spc="-121">
                <a:solidFill>
                  <a:srgbClr val="777A67"/>
                </a:solidFill>
                <a:latin typeface="TT Norms Bold"/>
                <a:ea typeface="TT Norms Bold"/>
                <a:cs typeface="TT Norms Bold"/>
                <a:sym typeface="TT Norms Bold"/>
              </a:rPr>
              <a:t>一種 關聯規則演算法（Association Rule Learning）</a:t>
            </a:r>
          </a:p>
          <a:p>
            <a:pPr marL="626112" lvl="1" indent="-313056" algn="just">
              <a:lnSpc>
                <a:spcPts val="4060"/>
              </a:lnSpc>
              <a:buFont typeface="Arial"/>
              <a:buChar char="•"/>
            </a:pPr>
            <a:r>
              <a:rPr lang="en-US" sz="2900" b="1" spc="-121">
                <a:solidFill>
                  <a:srgbClr val="777A67"/>
                </a:solidFill>
                <a:latin typeface="TT Norms Bold"/>
                <a:ea typeface="TT Norms Bold"/>
                <a:cs typeface="TT Norms Bold"/>
                <a:sym typeface="TT Norms Bold"/>
              </a:rPr>
              <a:t>用來找出「哪些項目會一起出現」</a:t>
            </a:r>
          </a:p>
          <a:p>
            <a:pPr marL="626112" lvl="1" indent="-313056" algn="just">
              <a:lnSpc>
                <a:spcPts val="4060"/>
              </a:lnSpc>
              <a:buFont typeface="Arial"/>
              <a:buChar char="•"/>
            </a:pPr>
            <a:r>
              <a:rPr lang="en-US" sz="2900" b="1" spc="-121">
                <a:solidFill>
                  <a:srgbClr val="777A67"/>
                </a:solidFill>
                <a:latin typeface="TT Norms Bold"/>
                <a:ea typeface="TT Norms Bold"/>
                <a:cs typeface="TT Norms Bold"/>
                <a:sym typeface="TT Norms Bold"/>
              </a:rPr>
              <a:t>核心概念：</a:t>
            </a:r>
          </a:p>
          <a:p>
            <a:pPr marL="1252224" lvl="2" indent="-417408" algn="just">
              <a:lnSpc>
                <a:spcPts val="4060"/>
              </a:lnSpc>
              <a:buFont typeface="Arial"/>
              <a:buChar char="⚬"/>
            </a:pPr>
            <a:r>
              <a:rPr lang="en-US" sz="2900" b="1" spc="-121">
                <a:solidFill>
                  <a:srgbClr val="777A67"/>
                </a:solidFill>
                <a:latin typeface="TT Norms Bold"/>
                <a:ea typeface="TT Norms Bold"/>
                <a:cs typeface="TT Norms Bold"/>
                <a:sym typeface="TT Norms Bold"/>
              </a:rPr>
              <a:t>找到 頻繁項集（Frequent Itemset）</a:t>
            </a:r>
          </a:p>
          <a:p>
            <a:pPr marL="1252224" lvl="2" indent="-417408" algn="just">
              <a:lnSpc>
                <a:spcPts val="4060"/>
              </a:lnSpc>
              <a:buFont typeface="Arial"/>
              <a:buChar char="⚬"/>
            </a:pPr>
            <a:r>
              <a:rPr lang="en-US" sz="2900" b="1" spc="-121">
                <a:solidFill>
                  <a:srgbClr val="777A67"/>
                </a:solidFill>
                <a:latin typeface="TT Norms Bold"/>
                <a:ea typeface="TT Norms Bold"/>
                <a:cs typeface="TT Norms Bold"/>
                <a:sym typeface="TT Norms Bold"/>
              </a:rPr>
              <a:t>計算 Support / Confidence / Lift</a:t>
            </a:r>
          </a:p>
          <a:p>
            <a:pPr marL="1252224" lvl="2" indent="-417408" algn="just">
              <a:lnSpc>
                <a:spcPts val="4060"/>
              </a:lnSpc>
              <a:buFont typeface="Arial"/>
              <a:buChar char="⚬"/>
            </a:pPr>
            <a:r>
              <a:rPr lang="en-US" sz="2900" b="1" spc="-121">
                <a:solidFill>
                  <a:srgbClr val="777A67"/>
                </a:solidFill>
                <a:latin typeface="TT Norms Bold"/>
                <a:ea typeface="TT Norms Bold"/>
                <a:cs typeface="TT Norms Bold"/>
                <a:sym typeface="TT Norms Bold"/>
              </a:rPr>
              <a:t>推論項目之間的隱含關係</a:t>
            </a:r>
          </a:p>
        </p:txBody>
      </p:sp>
      <p:sp>
        <p:nvSpPr>
          <p:cNvPr id="5" name="TextBox 5"/>
          <p:cNvSpPr txBox="1"/>
          <p:nvPr/>
        </p:nvSpPr>
        <p:spPr>
          <a:xfrm>
            <a:off x="2408709" y="517534"/>
            <a:ext cx="2944788" cy="927082"/>
          </a:xfrm>
          <a:prstGeom prst="rect">
            <a:avLst/>
          </a:prstGeom>
        </p:spPr>
        <p:txBody>
          <a:bodyPr lIns="0" tIns="0" rIns="0" bIns="0" rtlCol="0" anchor="t">
            <a:spAutoFit/>
          </a:bodyPr>
          <a:lstStyle/>
          <a:p>
            <a:pPr algn="l">
              <a:lnSpc>
                <a:spcPts val="7699"/>
              </a:lnSpc>
            </a:pPr>
            <a:r>
              <a:rPr lang="en-US" sz="5499" b="1" spc="-230" dirty="0" err="1">
                <a:solidFill>
                  <a:srgbClr val="777A67"/>
                </a:solidFill>
                <a:latin typeface="TT Norms Bold"/>
                <a:ea typeface="TT Norms Bold"/>
                <a:cs typeface="TT Norms Bold"/>
                <a:sym typeface="TT Norms Bold"/>
              </a:rPr>
              <a:t>Apriori</a:t>
            </a:r>
            <a:endParaRPr lang="en-US" sz="5499" b="1" spc="-230" dirty="0">
              <a:solidFill>
                <a:srgbClr val="777A67"/>
              </a:solidFill>
              <a:latin typeface="TT Norms Bold"/>
              <a:ea typeface="TT Norms Bold"/>
              <a:cs typeface="TT Norms Bold"/>
              <a:sym typeface="TT Norms Bold"/>
            </a:endParaRPr>
          </a:p>
        </p:txBody>
      </p:sp>
      <p:sp>
        <p:nvSpPr>
          <p:cNvPr id="6" name="TextBox 6"/>
          <p:cNvSpPr txBox="1"/>
          <p:nvPr/>
        </p:nvSpPr>
        <p:spPr>
          <a:xfrm>
            <a:off x="2602399" y="6572696"/>
            <a:ext cx="9812447" cy="2187259"/>
          </a:xfrm>
          <a:prstGeom prst="rect">
            <a:avLst/>
          </a:prstGeom>
        </p:spPr>
        <p:txBody>
          <a:bodyPr lIns="0" tIns="0" rIns="0" bIns="0" rtlCol="0" anchor="t">
            <a:spAutoFit/>
          </a:bodyPr>
          <a:lstStyle/>
          <a:p>
            <a:pPr algn="just">
              <a:lnSpc>
                <a:spcPts val="4396"/>
              </a:lnSpc>
            </a:pPr>
            <a:r>
              <a:rPr lang="en-US" sz="3140" b="1" spc="-131">
                <a:solidFill>
                  <a:srgbClr val="777A67"/>
                </a:solidFill>
                <a:latin typeface="TT Norms Bold"/>
                <a:ea typeface="TT Norms Bold"/>
                <a:cs typeface="TT Norms Bold"/>
                <a:sym typeface="TT Norms Bold"/>
              </a:rPr>
              <a:t>➤為什麼使用 Apriori？</a:t>
            </a:r>
          </a:p>
          <a:p>
            <a:pPr marL="677985" lvl="1" indent="-338992" algn="just">
              <a:lnSpc>
                <a:spcPts val="4396"/>
              </a:lnSpc>
              <a:buFont typeface="Arial"/>
              <a:buChar char="•"/>
            </a:pPr>
            <a:r>
              <a:rPr lang="en-US" sz="3140" b="1" spc="-131">
                <a:solidFill>
                  <a:srgbClr val="777A67"/>
                </a:solidFill>
                <a:latin typeface="TT Norms Bold"/>
                <a:ea typeface="TT Norms Bold"/>
                <a:cs typeface="TT Norms Bold"/>
                <a:sym typeface="TT Norms Bold"/>
              </a:rPr>
              <a:t>能找出資料中「經常一起出現的特徵」</a:t>
            </a:r>
          </a:p>
          <a:p>
            <a:pPr marL="677985" lvl="1" indent="-338992" algn="just">
              <a:lnSpc>
                <a:spcPts val="4396"/>
              </a:lnSpc>
              <a:buFont typeface="Arial"/>
              <a:buChar char="•"/>
            </a:pPr>
            <a:r>
              <a:rPr lang="en-US" sz="3140" b="1" spc="-131">
                <a:solidFill>
                  <a:srgbClr val="777A67"/>
                </a:solidFill>
                <a:latin typeface="TT Norms Bold"/>
                <a:ea typeface="TT Norms Bold"/>
                <a:cs typeface="TT Norms Bold"/>
                <a:sym typeface="TT Norms Bold"/>
              </a:rPr>
              <a:t>適合分析文字、購物籃、行為模式等共同關係</a:t>
            </a:r>
          </a:p>
          <a:p>
            <a:pPr marL="677985" lvl="1" indent="-338992" algn="just">
              <a:lnSpc>
                <a:spcPts val="4396"/>
              </a:lnSpc>
              <a:buFont typeface="Arial"/>
              <a:buChar char="•"/>
            </a:pPr>
            <a:r>
              <a:rPr lang="en-US" sz="3140" b="1" spc="-131">
                <a:solidFill>
                  <a:srgbClr val="777A67"/>
                </a:solidFill>
                <a:latin typeface="TT Norms Bold"/>
                <a:ea typeface="TT Norms Bold"/>
                <a:cs typeface="TT Norms Bold"/>
                <a:sym typeface="TT Norms Bold"/>
              </a:rPr>
              <a:t>易於理解、結果具可解釋性</a:t>
            </a:r>
          </a:p>
        </p:txBody>
      </p:sp>
      <p:sp>
        <p:nvSpPr>
          <p:cNvPr id="7" name="TextBox 7"/>
          <p:cNvSpPr txBox="1"/>
          <p:nvPr/>
        </p:nvSpPr>
        <p:spPr>
          <a:xfrm>
            <a:off x="10437814" y="3616352"/>
            <a:ext cx="7466652" cy="3844663"/>
          </a:xfrm>
          <a:prstGeom prst="rect">
            <a:avLst/>
          </a:prstGeom>
        </p:spPr>
        <p:txBody>
          <a:bodyPr lIns="0" tIns="0" rIns="0" bIns="0" rtlCol="0" anchor="t">
            <a:spAutoFit/>
          </a:bodyPr>
          <a:lstStyle/>
          <a:p>
            <a:pPr algn="just">
              <a:lnSpc>
                <a:spcPts val="4396"/>
              </a:lnSpc>
            </a:pPr>
            <a:r>
              <a:rPr lang="en-US" sz="3140" b="1" spc="-131">
                <a:solidFill>
                  <a:srgbClr val="777A67"/>
                </a:solidFill>
                <a:latin typeface="TT Norms Bold"/>
                <a:ea typeface="TT Norms Bold"/>
                <a:cs typeface="TT Norms Bold"/>
                <a:sym typeface="TT Norms Bold"/>
              </a:rPr>
              <a:t>➤在本研究中的用途</a:t>
            </a:r>
          </a:p>
          <a:p>
            <a:pPr marL="677985" lvl="1" indent="-338992" algn="just">
              <a:lnSpc>
                <a:spcPts val="4396"/>
              </a:lnSpc>
              <a:buFont typeface="Arial"/>
              <a:buChar char="•"/>
            </a:pPr>
            <a:r>
              <a:rPr lang="en-US" sz="3140" b="1" spc="-131">
                <a:solidFill>
                  <a:srgbClr val="777A67"/>
                </a:solidFill>
                <a:latin typeface="TT Norms Bold"/>
                <a:ea typeface="TT Norms Bold"/>
                <a:cs typeface="TT Norms Bold"/>
                <a:sym typeface="TT Norms Bold"/>
              </a:rPr>
              <a:t>尋找影評文本中 常一起出現的詞彙組合</a:t>
            </a:r>
          </a:p>
          <a:p>
            <a:pPr marL="677985" lvl="1" indent="-338992" algn="just">
              <a:lnSpc>
                <a:spcPts val="4396"/>
              </a:lnSpc>
              <a:buFont typeface="Arial"/>
              <a:buChar char="•"/>
            </a:pPr>
            <a:r>
              <a:rPr lang="en-US" sz="3140" b="1" spc="-131">
                <a:solidFill>
                  <a:srgbClr val="777A67"/>
                </a:solidFill>
                <a:latin typeface="TT Norms Bold"/>
                <a:ea typeface="TT Norms Bold"/>
                <a:cs typeface="TT Norms Bold"/>
                <a:sym typeface="TT Norms Bold"/>
              </a:rPr>
              <a:t>例如：「勇氣」＋「溫暖」常共同出現、可能代表該評論偏向「正向情感」</a:t>
            </a:r>
          </a:p>
          <a:p>
            <a:pPr algn="just">
              <a:lnSpc>
                <a:spcPts val="4396"/>
              </a:lnSpc>
            </a:pPr>
            <a:endParaRPr lang="en-US" sz="3140" b="1" spc="-131">
              <a:solidFill>
                <a:srgbClr val="777A67"/>
              </a:solidFill>
              <a:latin typeface="TT Norms Bold"/>
              <a:ea typeface="TT Norms Bold"/>
              <a:cs typeface="TT Norms Bold"/>
              <a:sym typeface="TT Norms Bold"/>
            </a:endParaRPr>
          </a:p>
          <a:p>
            <a:pPr marL="677985" lvl="1" indent="-338992" algn="just">
              <a:lnSpc>
                <a:spcPts val="4396"/>
              </a:lnSpc>
              <a:buFont typeface="Arial"/>
              <a:buChar char="•"/>
            </a:pPr>
            <a:r>
              <a:rPr lang="en-US" sz="3140" b="1" spc="-131">
                <a:solidFill>
                  <a:srgbClr val="777A67"/>
                </a:solidFill>
                <a:latin typeface="TT Norms Bold"/>
                <a:ea typeface="TT Norms Bold"/>
                <a:cs typeface="TT Norms Bold"/>
                <a:sym typeface="TT Norms Bold"/>
              </a:rPr>
              <a:t>協助探索語意脈絡、補充情緒分類與主題聚類以外的深層關係</a:t>
            </a:r>
          </a:p>
        </p:txBody>
      </p:sp>
      <p:sp>
        <p:nvSpPr>
          <p:cNvPr id="8" name="TextBox 3">
            <a:extLst>
              <a:ext uri="{FF2B5EF4-FFF2-40B4-BE49-F238E27FC236}">
                <a16:creationId xmlns:a16="http://schemas.microsoft.com/office/drawing/2014/main" id="{71B800BD-4D37-6396-029E-7655F2BD8011}"/>
              </a:ext>
            </a:extLst>
          </p:cNvPr>
          <p:cNvSpPr txBox="1"/>
          <p:nvPr/>
        </p:nvSpPr>
        <p:spPr>
          <a:xfrm>
            <a:off x="304800" y="142131"/>
            <a:ext cx="1143000" cy="10002738"/>
          </a:xfrm>
          <a:prstGeom prst="rect">
            <a:avLst/>
          </a:prstGeom>
        </p:spPr>
        <p:txBody>
          <a:bodyPr lIns="0" tIns="0" rIns="0" bIns="0" rtlCol="0" anchor="t">
            <a:spAutoFit/>
          </a:bodyPr>
          <a:lstStyle/>
          <a:p>
            <a:pPr algn="r"/>
            <a:r>
              <a:rPr lang="en-US" sz="6500" b="1" dirty="0" err="1">
                <a:solidFill>
                  <a:srgbClr val="8C8F7B"/>
                </a:solidFill>
                <a:latin typeface="TT Norms Bold"/>
                <a:ea typeface="TT Norms Bold"/>
                <a:cs typeface="TT Norms Bold"/>
                <a:sym typeface="TT Norms Bold"/>
              </a:rPr>
              <a:t>本研究所使用之演算法</a:t>
            </a:r>
            <a:endParaRPr lang="en-US" sz="6500" b="1" dirty="0">
              <a:solidFill>
                <a:srgbClr val="8C8F7B"/>
              </a:solidFill>
              <a:latin typeface="TT Norms Bold"/>
              <a:ea typeface="TT Norms Bold"/>
              <a:cs typeface="TT Norms Bold"/>
              <a:sym typeface="TT Norms Bo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3594183" y="2043758"/>
            <a:ext cx="14331867" cy="5708100"/>
          </a:xfrm>
          <a:prstGeom prst="rect">
            <a:avLst/>
          </a:prstGeom>
        </p:spPr>
        <p:txBody>
          <a:bodyPr lIns="0" tIns="0" rIns="0" bIns="0" rtlCol="0" anchor="t">
            <a:spAutoFit/>
          </a:bodyPr>
          <a:lstStyle/>
          <a:p>
            <a:pPr algn="just">
              <a:lnSpc>
                <a:spcPts val="5096"/>
              </a:lnSpc>
            </a:pPr>
            <a:r>
              <a:rPr lang="en-US" sz="3640" b="1" spc="-152">
                <a:solidFill>
                  <a:srgbClr val="777A67"/>
                </a:solidFill>
                <a:latin typeface="TT Norms Bold"/>
                <a:ea typeface="TT Norms Bold"/>
                <a:cs typeface="TT Norms Bold"/>
                <a:sym typeface="TT Norms Bold"/>
              </a:rPr>
              <a:t>在本階段的研究中，為了有效辨識電影評論的情緒傾向，本研究分別採用了支援向量機（SVM）與決策樹（Decision Tree）兩種演算法進行情緒分類。由於後續的情緒比例分析需依據最具準確度的分類結果進行，因此首先針對兩種演算法的效能進行比較。</a:t>
            </a:r>
          </a:p>
          <a:p>
            <a:pPr algn="just">
              <a:lnSpc>
                <a:spcPts val="5096"/>
              </a:lnSpc>
            </a:pPr>
            <a:endParaRPr lang="en-US" sz="3640" b="1" spc="-152">
              <a:solidFill>
                <a:srgbClr val="777A67"/>
              </a:solidFill>
              <a:latin typeface="TT Norms Bold"/>
              <a:ea typeface="TT Norms Bold"/>
              <a:cs typeface="TT Norms Bold"/>
              <a:sym typeface="TT Norms Bold"/>
            </a:endParaRPr>
          </a:p>
          <a:p>
            <a:pPr algn="just">
              <a:lnSpc>
                <a:spcPts val="5096"/>
              </a:lnSpc>
            </a:pPr>
            <a:r>
              <a:rPr lang="en-US" sz="3640" b="1" spc="-152">
                <a:solidFill>
                  <a:srgbClr val="777A67"/>
                </a:solidFill>
                <a:latin typeface="TT Norms Bold"/>
                <a:ea typeface="TT Norms Bold"/>
                <a:cs typeface="TT Norms Bold"/>
                <a:sym typeface="TT Norms Bold"/>
              </a:rPr>
              <a:t>本研究選擇以F1-micro與Accuracy（準確率）作為評估指標。其原因在於：Accuracy能夠反映模型整體分類的正確比例，而F1-micro 則可同時兼顧分類的精確度（Precision）與召回率（Recall），在樣本數不平衡的情況下能提供更公平的評估結果。</a:t>
            </a:r>
          </a:p>
        </p:txBody>
      </p:sp>
      <p:sp>
        <p:nvSpPr>
          <p:cNvPr id="4" name="TextBox 4"/>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研究結果</a:t>
            </a:r>
            <a:endParaRPr lang="en-US" sz="11000" b="1" dirty="0">
              <a:solidFill>
                <a:srgbClr val="8C8F7B"/>
              </a:solidFill>
              <a:latin typeface="TT Norms Bold"/>
              <a:ea typeface="TT Norms Bold"/>
              <a:cs typeface="TT Norms Bold"/>
              <a:sym typeface="TT Norms Bold"/>
            </a:endParaRPr>
          </a:p>
        </p:txBody>
      </p:sp>
      <p:sp>
        <p:nvSpPr>
          <p:cNvPr id="5" name="TextBox 5"/>
          <p:cNvSpPr txBox="1"/>
          <p:nvPr/>
        </p:nvSpPr>
        <p:spPr>
          <a:xfrm>
            <a:off x="1706603" y="1289875"/>
            <a:ext cx="1219201" cy="4924425"/>
          </a:xfrm>
          <a:prstGeom prst="rect">
            <a:avLst/>
          </a:prstGeom>
        </p:spPr>
        <p:txBody>
          <a:bodyPr lIns="0" tIns="0" rIns="0" bIns="0" rtlCol="0" anchor="t">
            <a:spAutoFit/>
          </a:bodyPr>
          <a:lstStyle/>
          <a:p>
            <a:pPr algn="r"/>
            <a:r>
              <a:rPr lang="en-US" sz="8000" b="1" dirty="0" err="1">
                <a:solidFill>
                  <a:srgbClr val="8C8F7B"/>
                </a:solidFill>
                <a:latin typeface="TT Norms Bold"/>
                <a:ea typeface="TT Norms Bold"/>
                <a:cs typeface="TT Norms Bold"/>
                <a:sym typeface="TT Norms Bold"/>
              </a:rPr>
              <a:t>情緒分</a:t>
            </a:r>
            <a:r>
              <a:rPr lang="zh-TW" altLang="en-US" sz="8000" b="1" dirty="0">
                <a:solidFill>
                  <a:srgbClr val="8C8F7B"/>
                </a:solidFill>
                <a:latin typeface="TT Norms Bold"/>
                <a:ea typeface="TT Norms Bold"/>
                <a:cs typeface="TT Norms Bold"/>
                <a:sym typeface="TT Norms Bold"/>
              </a:rPr>
              <a:t>類</a:t>
            </a:r>
            <a:endParaRPr lang="en-US" sz="8000" b="1" dirty="0">
              <a:solidFill>
                <a:srgbClr val="8C8F7B"/>
              </a:solidFill>
              <a:latin typeface="TT Norms Bold"/>
              <a:ea typeface="TT Norms Bold"/>
              <a:cs typeface="TT Norms Bold"/>
              <a:sym typeface="TT Norms Bold"/>
            </a:endParaRPr>
          </a:p>
        </p:txBody>
      </p:sp>
      <p:sp>
        <p:nvSpPr>
          <p:cNvPr id="6" name="TextBox 6"/>
          <p:cNvSpPr txBox="1"/>
          <p:nvPr/>
        </p:nvSpPr>
        <p:spPr>
          <a:xfrm>
            <a:off x="3594183" y="962025"/>
            <a:ext cx="4759607" cy="596900"/>
          </a:xfrm>
          <a:prstGeom prst="rect">
            <a:avLst/>
          </a:prstGeom>
        </p:spPr>
        <p:txBody>
          <a:bodyPr lIns="0" tIns="0" rIns="0" bIns="0" rtlCol="0" anchor="t">
            <a:spAutoFit/>
          </a:bodyPr>
          <a:lstStyle/>
          <a:p>
            <a:pPr algn="just">
              <a:lnSpc>
                <a:spcPts val="4900"/>
              </a:lnSpc>
            </a:pPr>
            <a:r>
              <a:rPr lang="en-US" sz="3500" b="1" spc="-147">
                <a:solidFill>
                  <a:srgbClr val="777A67"/>
                </a:solidFill>
                <a:latin typeface="TT Norms Bold"/>
                <a:ea typeface="TT Norms Bold"/>
                <a:cs typeface="TT Norms Bold"/>
                <a:sym typeface="TT Norms Bold"/>
              </a:rPr>
              <a:t>分類模型之效能比較</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Freeform 3"/>
          <p:cNvSpPr/>
          <p:nvPr/>
        </p:nvSpPr>
        <p:spPr>
          <a:xfrm>
            <a:off x="5917042" y="3330748"/>
            <a:ext cx="9571092" cy="5694800"/>
          </a:xfrm>
          <a:custGeom>
            <a:avLst/>
            <a:gdLst/>
            <a:ahLst/>
            <a:cxnLst/>
            <a:rect l="l" t="t" r="r" b="b"/>
            <a:pathLst>
              <a:path w="9571092" h="5694800">
                <a:moveTo>
                  <a:pt x="0" y="0"/>
                </a:moveTo>
                <a:lnTo>
                  <a:pt x="9571092" y="0"/>
                </a:lnTo>
                <a:lnTo>
                  <a:pt x="9571092" y="5694800"/>
                </a:lnTo>
                <a:lnTo>
                  <a:pt x="0" y="5694800"/>
                </a:lnTo>
                <a:lnTo>
                  <a:pt x="0" y="0"/>
                </a:lnTo>
                <a:close/>
              </a:path>
            </a:pathLst>
          </a:custGeom>
          <a:blipFill>
            <a:blip r:embed="rId2"/>
            <a:stretch>
              <a:fillRect/>
            </a:stretch>
          </a:blipFill>
        </p:spPr>
        <p:txBody>
          <a:bodyPr/>
          <a:lstStyle/>
          <a:p>
            <a:endParaRPr lang="zh-TW" altLang="en-US"/>
          </a:p>
        </p:txBody>
      </p:sp>
      <p:sp>
        <p:nvSpPr>
          <p:cNvPr id="4" name="TextBox 4"/>
          <p:cNvSpPr txBox="1"/>
          <p:nvPr/>
        </p:nvSpPr>
        <p:spPr>
          <a:xfrm>
            <a:off x="3592554" y="579295"/>
            <a:ext cx="14220067" cy="2491497"/>
          </a:xfrm>
          <a:prstGeom prst="rect">
            <a:avLst/>
          </a:prstGeom>
        </p:spPr>
        <p:txBody>
          <a:bodyPr lIns="0" tIns="0" rIns="0" bIns="0" rtlCol="0" anchor="t">
            <a:spAutoFit/>
          </a:bodyPr>
          <a:lstStyle/>
          <a:p>
            <a:pPr algn="just">
              <a:lnSpc>
                <a:spcPts val="4956"/>
              </a:lnSpc>
            </a:pPr>
            <a:r>
              <a:rPr lang="en-US" sz="3540" b="1" spc="-148">
                <a:solidFill>
                  <a:srgbClr val="777A67"/>
                </a:solidFill>
                <a:latin typeface="TT Norms Bold"/>
                <a:ea typeface="TT Norms Bold"/>
                <a:cs typeface="TT Norms Bold"/>
                <a:sym typeface="TT Norms Bold"/>
              </a:rPr>
              <a:t>根據下圖的實驗結果顯示，SVM的Accuracy為0.833，F1-micro為0.767，均略高於決策樹之Accuracy的0.767與F1-micro的0.763。由此可見，SVM在整體分類表現上較為優異，因此本研究後續之情緒分佈與關鍵詞分析部分，皆以SVM作為主要的分類模型。</a:t>
            </a:r>
          </a:p>
        </p:txBody>
      </p:sp>
      <p:sp>
        <p:nvSpPr>
          <p:cNvPr id="5" name="TextBox 5"/>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研究結果</a:t>
            </a:r>
            <a:endParaRPr lang="en-US" sz="11000" b="1" dirty="0">
              <a:solidFill>
                <a:srgbClr val="8C8F7B"/>
              </a:solidFill>
              <a:latin typeface="TT Norms Bold"/>
              <a:ea typeface="TT Norms Bold"/>
              <a:cs typeface="TT Norms Bold"/>
              <a:sym typeface="TT Norms Bold"/>
            </a:endParaRPr>
          </a:p>
        </p:txBody>
      </p:sp>
      <p:sp>
        <p:nvSpPr>
          <p:cNvPr id="6" name="TextBox 6"/>
          <p:cNvSpPr txBox="1"/>
          <p:nvPr/>
        </p:nvSpPr>
        <p:spPr>
          <a:xfrm>
            <a:off x="1706603" y="1289875"/>
            <a:ext cx="1219201" cy="4924425"/>
          </a:xfrm>
          <a:prstGeom prst="rect">
            <a:avLst/>
          </a:prstGeom>
        </p:spPr>
        <p:txBody>
          <a:bodyPr lIns="0" tIns="0" rIns="0" bIns="0" rtlCol="0" anchor="t">
            <a:spAutoFit/>
          </a:bodyPr>
          <a:lstStyle/>
          <a:p>
            <a:pPr algn="r"/>
            <a:r>
              <a:rPr lang="en-US" sz="8000" b="1" dirty="0" err="1">
                <a:solidFill>
                  <a:srgbClr val="8C8F7B"/>
                </a:solidFill>
                <a:latin typeface="TT Norms Bold"/>
                <a:ea typeface="TT Norms Bold"/>
                <a:cs typeface="TT Norms Bold"/>
                <a:sym typeface="TT Norms Bold"/>
              </a:rPr>
              <a:t>情緒分</a:t>
            </a:r>
            <a:r>
              <a:rPr lang="zh-TW" altLang="en-US" sz="8000" b="1" dirty="0">
                <a:solidFill>
                  <a:srgbClr val="8C8F7B"/>
                </a:solidFill>
                <a:latin typeface="TT Norms Bold"/>
                <a:ea typeface="TT Norms Bold"/>
                <a:cs typeface="TT Norms Bold"/>
                <a:sym typeface="TT Norms Bold"/>
              </a:rPr>
              <a:t>類</a:t>
            </a:r>
            <a:endParaRPr lang="en-US" sz="8000" b="1" dirty="0">
              <a:solidFill>
                <a:srgbClr val="8C8F7B"/>
              </a:solidFill>
              <a:latin typeface="TT Norms Bold"/>
              <a:ea typeface="TT Norms Bold"/>
              <a:cs typeface="TT Norms Bold"/>
              <a:sym typeface="TT Norm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AutoShape 3"/>
          <p:cNvSpPr/>
          <p:nvPr/>
        </p:nvSpPr>
        <p:spPr>
          <a:xfrm>
            <a:off x="1033462" y="9244012"/>
            <a:ext cx="17474323" cy="0"/>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4" name="Freeform 4"/>
          <p:cNvSpPr/>
          <p:nvPr/>
        </p:nvSpPr>
        <p:spPr>
          <a:xfrm>
            <a:off x="15789215" y="588695"/>
            <a:ext cx="2042092" cy="2042092"/>
          </a:xfrm>
          <a:custGeom>
            <a:avLst/>
            <a:gdLst/>
            <a:ahLst/>
            <a:cxnLst/>
            <a:rect l="l" t="t" r="r" b="b"/>
            <a:pathLst>
              <a:path w="2042092" h="2042092">
                <a:moveTo>
                  <a:pt x="0" y="0"/>
                </a:moveTo>
                <a:lnTo>
                  <a:pt x="2042092" y="0"/>
                </a:lnTo>
                <a:lnTo>
                  <a:pt x="2042092" y="2042091"/>
                </a:lnTo>
                <a:lnTo>
                  <a:pt x="0" y="20420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5" name="TextBox 5"/>
          <p:cNvSpPr txBox="1"/>
          <p:nvPr/>
        </p:nvSpPr>
        <p:spPr>
          <a:xfrm>
            <a:off x="6303261" y="2268836"/>
            <a:ext cx="5737507" cy="1200151"/>
          </a:xfrm>
          <a:prstGeom prst="rect">
            <a:avLst/>
          </a:prstGeom>
        </p:spPr>
        <p:txBody>
          <a:bodyPr lIns="0" tIns="0" rIns="0" bIns="0" rtlCol="0" anchor="t">
            <a:spAutoFit/>
          </a:bodyPr>
          <a:lstStyle/>
          <a:p>
            <a:pPr algn="r">
              <a:lnSpc>
                <a:spcPts val="8250"/>
              </a:lnSpc>
            </a:pPr>
            <a:r>
              <a:rPr lang="en-US" sz="11000" b="1">
                <a:solidFill>
                  <a:srgbClr val="8C8F7B"/>
                </a:solidFill>
                <a:latin typeface="TT Norms Bold"/>
                <a:ea typeface="TT Norms Bold"/>
                <a:cs typeface="TT Norms Bold"/>
                <a:sym typeface="TT Norms Bold"/>
              </a:rPr>
              <a:t>研究方法</a:t>
            </a:r>
          </a:p>
        </p:txBody>
      </p:sp>
      <p:grpSp>
        <p:nvGrpSpPr>
          <p:cNvPr id="6" name="Group 6"/>
          <p:cNvGrpSpPr/>
          <p:nvPr/>
        </p:nvGrpSpPr>
        <p:grpSpPr>
          <a:xfrm>
            <a:off x="4707103" y="4381714"/>
            <a:ext cx="3201841" cy="1024626"/>
            <a:chOff x="0" y="0"/>
            <a:chExt cx="524478" cy="167839"/>
          </a:xfrm>
        </p:grpSpPr>
        <p:sp>
          <p:nvSpPr>
            <p:cNvPr id="7" name="Freeform 7"/>
            <p:cNvSpPr/>
            <p:nvPr/>
          </p:nvSpPr>
          <p:spPr>
            <a:xfrm>
              <a:off x="0" y="0"/>
              <a:ext cx="524478" cy="167839"/>
            </a:xfrm>
            <a:custGeom>
              <a:avLst/>
              <a:gdLst/>
              <a:ahLst/>
              <a:cxnLst/>
              <a:rect l="l" t="t" r="r" b="b"/>
              <a:pathLst>
                <a:path w="524478" h="167839">
                  <a:moveTo>
                    <a:pt x="83919" y="0"/>
                  </a:moveTo>
                  <a:lnTo>
                    <a:pt x="440558" y="0"/>
                  </a:lnTo>
                  <a:cubicBezTo>
                    <a:pt x="486906" y="0"/>
                    <a:pt x="524478" y="37572"/>
                    <a:pt x="524478" y="83919"/>
                  </a:cubicBezTo>
                  <a:lnTo>
                    <a:pt x="524478" y="83919"/>
                  </a:lnTo>
                  <a:cubicBezTo>
                    <a:pt x="524478" y="130267"/>
                    <a:pt x="486906" y="167839"/>
                    <a:pt x="440558" y="167839"/>
                  </a:cubicBezTo>
                  <a:lnTo>
                    <a:pt x="83919" y="167839"/>
                  </a:lnTo>
                  <a:cubicBezTo>
                    <a:pt x="37572" y="167839"/>
                    <a:pt x="0" y="130267"/>
                    <a:pt x="0" y="83919"/>
                  </a:cubicBezTo>
                  <a:lnTo>
                    <a:pt x="0" y="83919"/>
                  </a:lnTo>
                  <a:cubicBezTo>
                    <a:pt x="0" y="37572"/>
                    <a:pt x="37572" y="0"/>
                    <a:pt x="83919"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8" name="TextBox 8"/>
            <p:cNvSpPr txBox="1"/>
            <p:nvPr/>
          </p:nvSpPr>
          <p:spPr>
            <a:xfrm>
              <a:off x="0" y="-47625"/>
              <a:ext cx="524478" cy="215464"/>
            </a:xfrm>
            <a:prstGeom prst="rect">
              <a:avLst/>
            </a:prstGeom>
          </p:spPr>
          <p:txBody>
            <a:bodyPr lIns="80062" tIns="80062" rIns="80062" bIns="80062" rtlCol="0" anchor="ctr"/>
            <a:lstStyle/>
            <a:p>
              <a:pPr marL="0" lvl="0" indent="0" algn="ctr">
                <a:lnSpc>
                  <a:spcPts val="2940"/>
                </a:lnSpc>
                <a:spcBef>
                  <a:spcPct val="0"/>
                </a:spcBef>
              </a:pPr>
              <a:r>
                <a:rPr lang="en-US" sz="2100" spc="-46">
                  <a:solidFill>
                    <a:srgbClr val="777A67"/>
                  </a:solidFill>
                  <a:latin typeface="TT Norms"/>
                  <a:ea typeface="TT Norms"/>
                  <a:cs typeface="TT Norms"/>
                  <a:sym typeface="TT Norms"/>
                </a:rPr>
                <a:t>01</a:t>
              </a:r>
            </a:p>
          </p:txBody>
        </p:sp>
      </p:grpSp>
      <p:sp>
        <p:nvSpPr>
          <p:cNvPr id="9" name="TextBox 9"/>
          <p:cNvSpPr txBox="1"/>
          <p:nvPr/>
        </p:nvSpPr>
        <p:spPr>
          <a:xfrm>
            <a:off x="8460277" y="4493838"/>
            <a:ext cx="4976143" cy="715114"/>
          </a:xfrm>
          <a:prstGeom prst="rect">
            <a:avLst/>
          </a:prstGeom>
        </p:spPr>
        <p:txBody>
          <a:bodyPr lIns="0" tIns="0" rIns="0" bIns="0" rtlCol="0" anchor="t">
            <a:spAutoFit/>
          </a:bodyPr>
          <a:lstStyle/>
          <a:p>
            <a:pPr algn="just">
              <a:lnSpc>
                <a:spcPts val="5852"/>
              </a:lnSpc>
              <a:spcBef>
                <a:spcPct val="0"/>
              </a:spcBef>
            </a:pPr>
            <a:r>
              <a:rPr lang="en-US" sz="4180" spc="-175">
                <a:solidFill>
                  <a:srgbClr val="777A67"/>
                </a:solidFill>
                <a:latin typeface="TT Norms"/>
                <a:ea typeface="TT Norms"/>
                <a:cs typeface="TT Norms"/>
                <a:sym typeface="TT Norms"/>
              </a:rPr>
              <a:t>主要流程</a:t>
            </a:r>
          </a:p>
        </p:txBody>
      </p:sp>
      <p:sp>
        <p:nvSpPr>
          <p:cNvPr id="10" name="TextBox 10"/>
          <p:cNvSpPr txBox="1"/>
          <p:nvPr/>
        </p:nvSpPr>
        <p:spPr>
          <a:xfrm>
            <a:off x="8460277" y="5839789"/>
            <a:ext cx="4976143" cy="715114"/>
          </a:xfrm>
          <a:prstGeom prst="rect">
            <a:avLst/>
          </a:prstGeom>
        </p:spPr>
        <p:txBody>
          <a:bodyPr lIns="0" tIns="0" rIns="0" bIns="0" rtlCol="0" anchor="t">
            <a:spAutoFit/>
          </a:bodyPr>
          <a:lstStyle/>
          <a:p>
            <a:pPr algn="just">
              <a:lnSpc>
                <a:spcPts val="5852"/>
              </a:lnSpc>
              <a:spcBef>
                <a:spcPct val="0"/>
              </a:spcBef>
            </a:pPr>
            <a:r>
              <a:rPr lang="en-US" sz="4180" spc="-175">
                <a:solidFill>
                  <a:srgbClr val="777A67"/>
                </a:solidFill>
                <a:latin typeface="TT Norms"/>
                <a:ea typeface="TT Norms"/>
                <a:cs typeface="TT Norms"/>
                <a:sym typeface="TT Norms"/>
              </a:rPr>
              <a:t>各階段詳述</a:t>
            </a:r>
          </a:p>
        </p:txBody>
      </p:sp>
      <p:grpSp>
        <p:nvGrpSpPr>
          <p:cNvPr id="11" name="Group 11"/>
          <p:cNvGrpSpPr/>
          <p:nvPr/>
        </p:nvGrpSpPr>
        <p:grpSpPr>
          <a:xfrm>
            <a:off x="4707103" y="5727522"/>
            <a:ext cx="3201841" cy="1024626"/>
            <a:chOff x="0" y="0"/>
            <a:chExt cx="524478" cy="167839"/>
          </a:xfrm>
        </p:grpSpPr>
        <p:sp>
          <p:nvSpPr>
            <p:cNvPr id="12" name="Freeform 12"/>
            <p:cNvSpPr/>
            <p:nvPr/>
          </p:nvSpPr>
          <p:spPr>
            <a:xfrm>
              <a:off x="0" y="0"/>
              <a:ext cx="524478" cy="167839"/>
            </a:xfrm>
            <a:custGeom>
              <a:avLst/>
              <a:gdLst/>
              <a:ahLst/>
              <a:cxnLst/>
              <a:rect l="l" t="t" r="r" b="b"/>
              <a:pathLst>
                <a:path w="524478" h="167839">
                  <a:moveTo>
                    <a:pt x="83919" y="0"/>
                  </a:moveTo>
                  <a:lnTo>
                    <a:pt x="440558" y="0"/>
                  </a:lnTo>
                  <a:cubicBezTo>
                    <a:pt x="486906" y="0"/>
                    <a:pt x="524478" y="37572"/>
                    <a:pt x="524478" y="83919"/>
                  </a:cubicBezTo>
                  <a:lnTo>
                    <a:pt x="524478" y="83919"/>
                  </a:lnTo>
                  <a:cubicBezTo>
                    <a:pt x="524478" y="130267"/>
                    <a:pt x="486906" y="167839"/>
                    <a:pt x="440558" y="167839"/>
                  </a:cubicBezTo>
                  <a:lnTo>
                    <a:pt x="83919" y="167839"/>
                  </a:lnTo>
                  <a:cubicBezTo>
                    <a:pt x="37572" y="167839"/>
                    <a:pt x="0" y="130267"/>
                    <a:pt x="0" y="83919"/>
                  </a:cubicBezTo>
                  <a:lnTo>
                    <a:pt x="0" y="83919"/>
                  </a:lnTo>
                  <a:cubicBezTo>
                    <a:pt x="0" y="37572"/>
                    <a:pt x="37572" y="0"/>
                    <a:pt x="83919"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3" name="TextBox 13"/>
            <p:cNvSpPr txBox="1"/>
            <p:nvPr/>
          </p:nvSpPr>
          <p:spPr>
            <a:xfrm>
              <a:off x="0" y="-47625"/>
              <a:ext cx="524478" cy="215464"/>
            </a:xfrm>
            <a:prstGeom prst="rect">
              <a:avLst/>
            </a:prstGeom>
          </p:spPr>
          <p:txBody>
            <a:bodyPr lIns="80062" tIns="80062" rIns="80062" bIns="80062" rtlCol="0" anchor="ctr"/>
            <a:lstStyle/>
            <a:p>
              <a:pPr marL="0" lvl="0" indent="0" algn="ctr">
                <a:lnSpc>
                  <a:spcPts val="2940"/>
                </a:lnSpc>
                <a:spcBef>
                  <a:spcPct val="0"/>
                </a:spcBef>
              </a:pPr>
              <a:r>
                <a:rPr lang="en-US" sz="2100" spc="-46">
                  <a:solidFill>
                    <a:srgbClr val="777A67"/>
                  </a:solidFill>
                  <a:latin typeface="TT Norms"/>
                  <a:ea typeface="TT Norms"/>
                  <a:cs typeface="TT Norms"/>
                  <a:sym typeface="TT Norms"/>
                </a:rPr>
                <a:t>02</a:t>
              </a:r>
            </a:p>
          </p:txBody>
        </p:sp>
      </p:grpSp>
      <p:sp>
        <p:nvSpPr>
          <p:cNvPr id="14" name="TextBox 14"/>
          <p:cNvSpPr txBox="1"/>
          <p:nvPr/>
        </p:nvSpPr>
        <p:spPr>
          <a:xfrm>
            <a:off x="8455515" y="7188408"/>
            <a:ext cx="5130145" cy="715114"/>
          </a:xfrm>
          <a:prstGeom prst="rect">
            <a:avLst/>
          </a:prstGeom>
        </p:spPr>
        <p:txBody>
          <a:bodyPr lIns="0" tIns="0" rIns="0" bIns="0" rtlCol="0" anchor="t">
            <a:spAutoFit/>
          </a:bodyPr>
          <a:lstStyle/>
          <a:p>
            <a:pPr algn="just">
              <a:lnSpc>
                <a:spcPts val="5852"/>
              </a:lnSpc>
              <a:spcBef>
                <a:spcPct val="0"/>
              </a:spcBef>
            </a:pPr>
            <a:r>
              <a:rPr lang="en-US" sz="4180" spc="-175">
                <a:solidFill>
                  <a:srgbClr val="777A67"/>
                </a:solidFill>
                <a:latin typeface="TT Norms"/>
                <a:ea typeface="TT Norms"/>
                <a:cs typeface="TT Norms"/>
                <a:sym typeface="TT Norms"/>
              </a:rPr>
              <a:t>應用的演算法説明</a:t>
            </a:r>
          </a:p>
        </p:txBody>
      </p:sp>
      <p:grpSp>
        <p:nvGrpSpPr>
          <p:cNvPr id="15" name="Group 15"/>
          <p:cNvGrpSpPr/>
          <p:nvPr/>
        </p:nvGrpSpPr>
        <p:grpSpPr>
          <a:xfrm>
            <a:off x="4702340" y="7075998"/>
            <a:ext cx="3201841" cy="1024626"/>
            <a:chOff x="0" y="0"/>
            <a:chExt cx="524478" cy="167839"/>
          </a:xfrm>
        </p:grpSpPr>
        <p:sp>
          <p:nvSpPr>
            <p:cNvPr id="16" name="Freeform 16"/>
            <p:cNvSpPr/>
            <p:nvPr/>
          </p:nvSpPr>
          <p:spPr>
            <a:xfrm>
              <a:off x="0" y="0"/>
              <a:ext cx="524478" cy="167839"/>
            </a:xfrm>
            <a:custGeom>
              <a:avLst/>
              <a:gdLst/>
              <a:ahLst/>
              <a:cxnLst/>
              <a:rect l="l" t="t" r="r" b="b"/>
              <a:pathLst>
                <a:path w="524478" h="167839">
                  <a:moveTo>
                    <a:pt x="83919" y="0"/>
                  </a:moveTo>
                  <a:lnTo>
                    <a:pt x="440558" y="0"/>
                  </a:lnTo>
                  <a:cubicBezTo>
                    <a:pt x="486906" y="0"/>
                    <a:pt x="524478" y="37572"/>
                    <a:pt x="524478" y="83919"/>
                  </a:cubicBezTo>
                  <a:lnTo>
                    <a:pt x="524478" y="83919"/>
                  </a:lnTo>
                  <a:cubicBezTo>
                    <a:pt x="524478" y="130267"/>
                    <a:pt x="486906" y="167839"/>
                    <a:pt x="440558" y="167839"/>
                  </a:cubicBezTo>
                  <a:lnTo>
                    <a:pt x="83919" y="167839"/>
                  </a:lnTo>
                  <a:cubicBezTo>
                    <a:pt x="37572" y="167839"/>
                    <a:pt x="0" y="130267"/>
                    <a:pt x="0" y="83919"/>
                  </a:cubicBezTo>
                  <a:lnTo>
                    <a:pt x="0" y="83919"/>
                  </a:lnTo>
                  <a:cubicBezTo>
                    <a:pt x="0" y="37572"/>
                    <a:pt x="37572" y="0"/>
                    <a:pt x="83919"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7" name="TextBox 17"/>
            <p:cNvSpPr txBox="1"/>
            <p:nvPr/>
          </p:nvSpPr>
          <p:spPr>
            <a:xfrm>
              <a:off x="0" y="-47625"/>
              <a:ext cx="524478" cy="215464"/>
            </a:xfrm>
            <a:prstGeom prst="rect">
              <a:avLst/>
            </a:prstGeom>
          </p:spPr>
          <p:txBody>
            <a:bodyPr lIns="80062" tIns="80062" rIns="80062" bIns="80062" rtlCol="0" anchor="ctr"/>
            <a:lstStyle/>
            <a:p>
              <a:pPr marL="0" lvl="0" indent="0" algn="ctr">
                <a:lnSpc>
                  <a:spcPts val="2940"/>
                </a:lnSpc>
                <a:spcBef>
                  <a:spcPct val="0"/>
                </a:spcBef>
              </a:pPr>
              <a:r>
                <a:rPr lang="en-US" sz="2100" spc="-46">
                  <a:solidFill>
                    <a:srgbClr val="777A67"/>
                  </a:solidFill>
                  <a:latin typeface="TT Norms"/>
                  <a:ea typeface="TT Norms"/>
                  <a:cs typeface="TT Norms"/>
                  <a:sym typeface="TT Norms"/>
                </a:rPr>
                <a:t>03</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3594183" y="1975345"/>
            <a:ext cx="14331867" cy="2124219"/>
          </a:xfrm>
          <a:prstGeom prst="rect">
            <a:avLst/>
          </a:prstGeom>
        </p:spPr>
        <p:txBody>
          <a:bodyPr lIns="0" tIns="0" rIns="0" bIns="0" rtlCol="0" anchor="t">
            <a:spAutoFit/>
          </a:bodyPr>
          <a:lstStyle/>
          <a:p>
            <a:pPr algn="just">
              <a:lnSpc>
                <a:spcPts val="4200"/>
              </a:lnSpc>
            </a:pPr>
            <a:r>
              <a:rPr lang="en-US" sz="3000" b="1" spc="-126">
                <a:solidFill>
                  <a:srgbClr val="777A67"/>
                </a:solidFill>
                <a:latin typeface="TT Norms Bold"/>
                <a:ea typeface="TT Norms Bold"/>
                <a:cs typeface="TT Norms Bold"/>
                <a:sym typeface="TT Norms Bold"/>
              </a:rPr>
              <a:t>在確立最佳分類模型後，本研究採用SVM對電影評論資料進行情緒分類，將評論分為Positive（正向）、Negative（負向）與Neutral（中立）三種類別，並以圓餅圖呈現整體分佈情形，如下頁圖所示。結果顯示，該電影的正向評論佔51.3%，負向評論佔32.0%，而中立評論則佔16.7%。</a:t>
            </a:r>
          </a:p>
        </p:txBody>
      </p:sp>
      <p:sp>
        <p:nvSpPr>
          <p:cNvPr id="4" name="TextBox 4"/>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研究結果</a:t>
            </a:r>
            <a:endParaRPr lang="en-US" sz="11000" b="1" dirty="0">
              <a:solidFill>
                <a:srgbClr val="8C8F7B"/>
              </a:solidFill>
              <a:latin typeface="TT Norms Bold"/>
              <a:ea typeface="TT Norms Bold"/>
              <a:cs typeface="TT Norms Bold"/>
              <a:sym typeface="TT Norms Bold"/>
            </a:endParaRPr>
          </a:p>
        </p:txBody>
      </p:sp>
      <p:sp>
        <p:nvSpPr>
          <p:cNvPr id="5" name="TextBox 5"/>
          <p:cNvSpPr txBox="1"/>
          <p:nvPr/>
        </p:nvSpPr>
        <p:spPr>
          <a:xfrm>
            <a:off x="3405671" y="962025"/>
            <a:ext cx="5738329" cy="596900"/>
          </a:xfrm>
          <a:prstGeom prst="rect">
            <a:avLst/>
          </a:prstGeom>
        </p:spPr>
        <p:txBody>
          <a:bodyPr lIns="0" tIns="0" rIns="0" bIns="0" rtlCol="0" anchor="t">
            <a:spAutoFit/>
          </a:bodyPr>
          <a:lstStyle/>
          <a:p>
            <a:pPr algn="just">
              <a:lnSpc>
                <a:spcPts val="4900"/>
              </a:lnSpc>
            </a:pPr>
            <a:r>
              <a:rPr lang="en-US" sz="3500" b="1" spc="-147">
                <a:solidFill>
                  <a:srgbClr val="777A67"/>
                </a:solidFill>
                <a:latin typeface="TT Norms Bold"/>
                <a:ea typeface="TT Norms Bold"/>
                <a:cs typeface="TT Norms Bold"/>
                <a:sym typeface="TT Norms Bold"/>
              </a:rPr>
              <a:t>該電影之評論情緒分佈</a:t>
            </a:r>
          </a:p>
        </p:txBody>
      </p:sp>
      <p:sp>
        <p:nvSpPr>
          <p:cNvPr id="6" name="Freeform 6"/>
          <p:cNvSpPr/>
          <p:nvPr/>
        </p:nvSpPr>
        <p:spPr>
          <a:xfrm>
            <a:off x="11219405" y="3791966"/>
            <a:ext cx="6280579" cy="5624529"/>
          </a:xfrm>
          <a:custGeom>
            <a:avLst/>
            <a:gdLst/>
            <a:ahLst/>
            <a:cxnLst/>
            <a:rect l="l" t="t" r="r" b="b"/>
            <a:pathLst>
              <a:path w="6280579" h="5624529">
                <a:moveTo>
                  <a:pt x="0" y="0"/>
                </a:moveTo>
                <a:lnTo>
                  <a:pt x="6280578" y="0"/>
                </a:lnTo>
                <a:lnTo>
                  <a:pt x="6280578" y="5624529"/>
                </a:lnTo>
                <a:lnTo>
                  <a:pt x="0" y="5624529"/>
                </a:lnTo>
                <a:lnTo>
                  <a:pt x="0" y="0"/>
                </a:lnTo>
                <a:close/>
              </a:path>
            </a:pathLst>
          </a:custGeom>
          <a:blipFill>
            <a:blip r:embed="rId2"/>
            <a:stretch>
              <a:fillRect/>
            </a:stretch>
          </a:blipFill>
        </p:spPr>
        <p:txBody>
          <a:bodyPr/>
          <a:lstStyle/>
          <a:p>
            <a:endParaRPr lang="zh-TW" altLang="en-US"/>
          </a:p>
        </p:txBody>
      </p:sp>
      <p:sp>
        <p:nvSpPr>
          <p:cNvPr id="7" name="TextBox 7"/>
          <p:cNvSpPr txBox="1"/>
          <p:nvPr/>
        </p:nvSpPr>
        <p:spPr>
          <a:xfrm>
            <a:off x="3209850" y="5872870"/>
            <a:ext cx="7452854" cy="2657655"/>
          </a:xfrm>
          <a:prstGeom prst="rect">
            <a:avLst/>
          </a:prstGeom>
        </p:spPr>
        <p:txBody>
          <a:bodyPr lIns="0" tIns="0" rIns="0" bIns="0" rtlCol="0" anchor="t">
            <a:spAutoFit/>
          </a:bodyPr>
          <a:lstStyle/>
          <a:p>
            <a:pPr algn="just">
              <a:lnSpc>
                <a:spcPts val="4200"/>
              </a:lnSpc>
            </a:pPr>
            <a:r>
              <a:rPr lang="en-US" sz="3000" b="1" spc="-126">
                <a:solidFill>
                  <a:srgbClr val="777A67"/>
                </a:solidFill>
                <a:latin typeface="TT Norms Bold"/>
                <a:ea typeface="TT Norms Bold"/>
                <a:cs typeface="TT Norms Bold"/>
                <a:sym typeface="TT Norms Bold"/>
              </a:rPr>
              <a:t>由此可見，多數觀眾對該電影持正面觀感，整體評價傾向良好。然而，約三分之一的負向評論亦反映出部分觀眾對劇情鋪陳、節奏掌握或演出表現等面向持有不同意見；而中立評論則多屬於客觀描述或兼具正反觀點的綜合評價。</a:t>
            </a:r>
          </a:p>
        </p:txBody>
      </p:sp>
      <p:sp>
        <p:nvSpPr>
          <p:cNvPr id="8" name="TextBox 8"/>
          <p:cNvSpPr txBox="1"/>
          <p:nvPr/>
        </p:nvSpPr>
        <p:spPr>
          <a:xfrm>
            <a:off x="1706603" y="1289875"/>
            <a:ext cx="1219201" cy="4924425"/>
          </a:xfrm>
          <a:prstGeom prst="rect">
            <a:avLst/>
          </a:prstGeom>
        </p:spPr>
        <p:txBody>
          <a:bodyPr lIns="0" tIns="0" rIns="0" bIns="0" rtlCol="0" anchor="t">
            <a:spAutoFit/>
          </a:bodyPr>
          <a:lstStyle/>
          <a:p>
            <a:pPr algn="r"/>
            <a:r>
              <a:rPr lang="en-US" sz="8000" b="1" dirty="0" err="1">
                <a:solidFill>
                  <a:srgbClr val="8C8F7B"/>
                </a:solidFill>
                <a:latin typeface="TT Norms Bold"/>
                <a:ea typeface="TT Norms Bold"/>
                <a:cs typeface="TT Norms Bold"/>
                <a:sym typeface="TT Norms Bold"/>
              </a:rPr>
              <a:t>情緒分</a:t>
            </a:r>
            <a:r>
              <a:rPr lang="zh-TW" altLang="en-US" sz="8000" b="1" dirty="0">
                <a:solidFill>
                  <a:srgbClr val="8C8F7B"/>
                </a:solidFill>
                <a:latin typeface="TT Norms Bold"/>
                <a:ea typeface="TT Norms Bold"/>
                <a:cs typeface="TT Norms Bold"/>
                <a:sym typeface="TT Norms Bold"/>
              </a:rPr>
              <a:t>類</a:t>
            </a:r>
            <a:endParaRPr lang="en-US" sz="8000" b="1" dirty="0">
              <a:solidFill>
                <a:srgbClr val="8C8F7B"/>
              </a:solidFill>
              <a:latin typeface="TT Norms Bold"/>
              <a:ea typeface="TT Norms Bold"/>
              <a:cs typeface="TT Norms Bold"/>
              <a:sym typeface="TT Norms Bo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Freeform 3"/>
          <p:cNvSpPr/>
          <p:nvPr/>
        </p:nvSpPr>
        <p:spPr>
          <a:xfrm>
            <a:off x="6442236" y="4176801"/>
            <a:ext cx="7996126" cy="4747700"/>
          </a:xfrm>
          <a:custGeom>
            <a:avLst/>
            <a:gdLst/>
            <a:ahLst/>
            <a:cxnLst/>
            <a:rect l="l" t="t" r="r" b="b"/>
            <a:pathLst>
              <a:path w="7996126" h="4747700">
                <a:moveTo>
                  <a:pt x="0" y="0"/>
                </a:moveTo>
                <a:lnTo>
                  <a:pt x="7996126" y="0"/>
                </a:lnTo>
                <a:lnTo>
                  <a:pt x="7996126" y="4747699"/>
                </a:lnTo>
                <a:lnTo>
                  <a:pt x="0" y="4747699"/>
                </a:lnTo>
                <a:lnTo>
                  <a:pt x="0" y="0"/>
                </a:lnTo>
                <a:close/>
              </a:path>
            </a:pathLst>
          </a:custGeom>
          <a:blipFill>
            <a:blip r:embed="rId2"/>
            <a:stretch>
              <a:fillRect/>
            </a:stretch>
          </a:blipFill>
        </p:spPr>
        <p:txBody>
          <a:bodyPr/>
          <a:lstStyle/>
          <a:p>
            <a:endParaRPr lang="zh-TW" altLang="en-US"/>
          </a:p>
        </p:txBody>
      </p:sp>
      <p:sp>
        <p:nvSpPr>
          <p:cNvPr id="4" name="TextBox 4"/>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研究結果</a:t>
            </a:r>
            <a:endParaRPr lang="en-US" sz="11000" b="1" dirty="0">
              <a:solidFill>
                <a:srgbClr val="8C8F7B"/>
              </a:solidFill>
              <a:latin typeface="TT Norms Bold"/>
              <a:ea typeface="TT Norms Bold"/>
              <a:cs typeface="TT Norms Bold"/>
              <a:sym typeface="TT Norms Bold"/>
            </a:endParaRPr>
          </a:p>
        </p:txBody>
      </p:sp>
      <p:sp>
        <p:nvSpPr>
          <p:cNvPr id="5" name="TextBox 5"/>
          <p:cNvSpPr txBox="1"/>
          <p:nvPr/>
        </p:nvSpPr>
        <p:spPr>
          <a:xfrm>
            <a:off x="1819135" y="1103312"/>
            <a:ext cx="1000274" cy="7621588"/>
          </a:xfrm>
          <a:prstGeom prst="rect">
            <a:avLst/>
          </a:prstGeom>
        </p:spPr>
        <p:txBody>
          <a:bodyPr vert="eaVert" wrap="square" lIns="0" tIns="0" rIns="0" bIns="0" rtlCol="0" anchor="t">
            <a:spAutoFit/>
          </a:bodyPr>
          <a:lstStyle/>
          <a:p>
            <a:pPr algn="r"/>
            <a:r>
              <a:rPr lang="en-US" sz="6500" b="1" dirty="0" err="1">
                <a:solidFill>
                  <a:srgbClr val="8C8F7B"/>
                </a:solidFill>
                <a:latin typeface="TT Norms Bold"/>
                <a:ea typeface="TT Norms Bold"/>
                <a:cs typeface="TT Norms Bold"/>
                <a:sym typeface="TT Norms Bold"/>
              </a:rPr>
              <a:t>電影評論之主題分群</a:t>
            </a:r>
            <a:endParaRPr lang="en-US" sz="6500" b="1" dirty="0">
              <a:solidFill>
                <a:srgbClr val="8C8F7B"/>
              </a:solidFill>
              <a:latin typeface="TT Norms Bold"/>
              <a:ea typeface="TT Norms Bold"/>
              <a:cs typeface="TT Norms Bold"/>
              <a:sym typeface="TT Norms Bold"/>
            </a:endParaRPr>
          </a:p>
        </p:txBody>
      </p:sp>
      <p:sp>
        <p:nvSpPr>
          <p:cNvPr id="6" name="TextBox 6"/>
          <p:cNvSpPr txBox="1"/>
          <p:nvPr/>
        </p:nvSpPr>
        <p:spPr>
          <a:xfrm>
            <a:off x="3594183" y="1136441"/>
            <a:ext cx="14331867" cy="2657655"/>
          </a:xfrm>
          <a:prstGeom prst="rect">
            <a:avLst/>
          </a:prstGeom>
        </p:spPr>
        <p:txBody>
          <a:bodyPr lIns="0" tIns="0" rIns="0" bIns="0" rtlCol="0" anchor="t">
            <a:spAutoFit/>
          </a:bodyPr>
          <a:lstStyle/>
          <a:p>
            <a:pPr algn="just">
              <a:lnSpc>
                <a:spcPts val="4200"/>
              </a:lnSpc>
            </a:pPr>
            <a:r>
              <a:rPr lang="en-US" sz="3000" b="1" spc="-126">
                <a:solidFill>
                  <a:srgbClr val="777A67"/>
                </a:solidFill>
                <a:latin typeface="TT Norms Bold"/>
                <a:ea typeface="TT Norms Bold"/>
                <a:cs typeface="TT Norms Bold"/>
                <a:sym typeface="TT Norms Bold"/>
              </a:rPr>
              <a:t>在本階段中，本研究採用K-means演算法對經過情緒標註的電影評論進行主題分群，藉此探索不同評論內容之間的潛在語意結構。K-means會依據評論文本的詞向量特徵，將資料自動分成數個主題群集。隨後，系統結合各群集對應的情緒標籤，並提取每個群組中具有代表性的核心關鍵詞，以協助理解該主題的語意特徵與情緒傾向。最終結果以堆疊長條圖（Stacked Bar Chart）呈現，如下圖所示，用以比較各群集下不同情緒類別的分佈情形</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研究結果</a:t>
            </a:r>
            <a:endParaRPr lang="en-US" sz="11000" b="1" dirty="0">
              <a:solidFill>
                <a:srgbClr val="8C8F7B"/>
              </a:solidFill>
              <a:latin typeface="TT Norms Bold"/>
              <a:ea typeface="TT Norms Bold"/>
              <a:cs typeface="TT Norms Bold"/>
              <a:sym typeface="TT Norms Bold"/>
            </a:endParaRPr>
          </a:p>
        </p:txBody>
      </p:sp>
      <p:sp>
        <p:nvSpPr>
          <p:cNvPr id="4" name="TextBox 4"/>
          <p:cNvSpPr txBox="1"/>
          <p:nvPr/>
        </p:nvSpPr>
        <p:spPr>
          <a:xfrm>
            <a:off x="3462347" y="1103312"/>
            <a:ext cx="14331867" cy="7992016"/>
          </a:xfrm>
          <a:prstGeom prst="rect">
            <a:avLst/>
          </a:prstGeom>
        </p:spPr>
        <p:txBody>
          <a:bodyPr lIns="0" tIns="0" rIns="0" bIns="0" rtlCol="0" anchor="t">
            <a:spAutoFit/>
          </a:bodyPr>
          <a:lstStyle/>
          <a:p>
            <a:pPr algn="just">
              <a:lnSpc>
                <a:spcPts val="4200"/>
              </a:lnSpc>
            </a:pPr>
            <a:r>
              <a:rPr lang="en-US" sz="3000" b="1" spc="-126">
                <a:solidFill>
                  <a:srgbClr val="777A67"/>
                </a:solidFill>
                <a:latin typeface="TT Norms Bold"/>
                <a:ea typeface="TT Norms Bold"/>
                <a:cs typeface="TT Norms Bold"/>
                <a:sym typeface="TT Norms Bold"/>
              </a:rPr>
              <a:t>根據圖中結果可知：</a:t>
            </a:r>
          </a:p>
          <a:p>
            <a:pPr algn="just">
              <a:lnSpc>
                <a:spcPts val="4200"/>
              </a:lnSpc>
            </a:pPr>
            <a:endParaRPr lang="en-US" sz="3000" b="1" spc="-126">
              <a:solidFill>
                <a:srgbClr val="777A67"/>
              </a:solidFill>
              <a:latin typeface="TT Norms Bold"/>
              <a:ea typeface="TT Norms Bold"/>
              <a:cs typeface="TT Norms Bold"/>
              <a:sym typeface="TT Norms Bold"/>
            </a:endParaRPr>
          </a:p>
          <a:p>
            <a:pPr marL="647700" lvl="1" indent="-323850" algn="just">
              <a:lnSpc>
                <a:spcPts val="4200"/>
              </a:lnSpc>
              <a:buFont typeface="Arial"/>
              <a:buChar char="•"/>
            </a:pPr>
            <a:r>
              <a:rPr lang="en-US" sz="3000" b="1" spc="-126">
                <a:solidFill>
                  <a:srgbClr val="777A67"/>
                </a:solidFill>
                <a:latin typeface="TT Norms Bold"/>
                <a:ea typeface="TT Norms Bold"/>
                <a:cs typeface="TT Norms Bold"/>
                <a:sym typeface="TT Norms Bold"/>
              </a:rPr>
              <a:t>群集0主要圍繞於「女性」、「電影」、「故事」等關鍵詞，其中中立評論24則、負向評論45則、正向評論35則，顯示該主題多涉及劇情角色與敘事結構的討論。</a:t>
            </a:r>
          </a:p>
          <a:p>
            <a:pPr algn="just">
              <a:lnSpc>
                <a:spcPts val="4200"/>
              </a:lnSpc>
            </a:pPr>
            <a:endParaRPr lang="en-US" sz="3000" b="1" spc="-126">
              <a:solidFill>
                <a:srgbClr val="777A67"/>
              </a:solidFill>
              <a:latin typeface="TT Norms Bold"/>
              <a:ea typeface="TT Norms Bold"/>
              <a:cs typeface="TT Norms Bold"/>
              <a:sym typeface="TT Norms Bold"/>
            </a:endParaRPr>
          </a:p>
          <a:p>
            <a:pPr marL="647700" lvl="1" indent="-323850" algn="just">
              <a:lnSpc>
                <a:spcPts val="4200"/>
              </a:lnSpc>
              <a:buFont typeface="Arial"/>
              <a:buChar char="•"/>
            </a:pPr>
            <a:r>
              <a:rPr lang="en-US" sz="3000" b="1" spc="-126">
                <a:solidFill>
                  <a:srgbClr val="777A67"/>
                </a:solidFill>
                <a:latin typeface="TT Norms Bold"/>
                <a:ea typeface="TT Norms Bold"/>
                <a:cs typeface="TT Norms Bold"/>
                <a:sym typeface="TT Norms Bold"/>
              </a:rPr>
              <a:t>群集1則以「電影」本身為核心，正向評論共39則，幾乎未出現負向或中立意見，反映觀眾對整體影片品質的普遍肯定。</a:t>
            </a:r>
          </a:p>
          <a:p>
            <a:pPr algn="just">
              <a:lnSpc>
                <a:spcPts val="4200"/>
              </a:lnSpc>
            </a:pPr>
            <a:endParaRPr lang="en-US" sz="3000" b="1" spc="-126">
              <a:solidFill>
                <a:srgbClr val="777A67"/>
              </a:solidFill>
              <a:latin typeface="TT Norms Bold"/>
              <a:ea typeface="TT Norms Bold"/>
              <a:cs typeface="TT Norms Bold"/>
              <a:sym typeface="TT Norms Bold"/>
            </a:endParaRPr>
          </a:p>
          <a:p>
            <a:pPr marL="647700" lvl="1" indent="-323850" algn="just">
              <a:lnSpc>
                <a:spcPts val="4200"/>
              </a:lnSpc>
              <a:buFont typeface="Arial"/>
              <a:buChar char="•"/>
            </a:pPr>
            <a:r>
              <a:rPr lang="en-US" sz="3000" b="1" spc="-126">
                <a:solidFill>
                  <a:srgbClr val="777A67"/>
                </a:solidFill>
                <a:latin typeface="TT Norms Bold"/>
                <a:ea typeface="TT Norms Bold"/>
                <a:cs typeface="TT Norms Bold"/>
                <a:sym typeface="TT Norms Bold"/>
              </a:rPr>
              <a:t>群集2主要包含「演技」、「en」、「電影」等詞彙，呈現中立評論1則、正向評論3則、負向評論3則，顯示觀眾在此主題中對演員表現意見分歧。</a:t>
            </a:r>
          </a:p>
          <a:p>
            <a:pPr algn="just">
              <a:lnSpc>
                <a:spcPts val="4200"/>
              </a:lnSpc>
            </a:pPr>
            <a:endParaRPr lang="en-US" sz="3000" b="1" spc="-126">
              <a:solidFill>
                <a:srgbClr val="777A67"/>
              </a:solidFill>
              <a:latin typeface="TT Norms Bold"/>
              <a:ea typeface="TT Norms Bold"/>
              <a:cs typeface="TT Norms Bold"/>
              <a:sym typeface="TT Norms Bold"/>
            </a:endParaRPr>
          </a:p>
          <a:p>
            <a:pPr algn="just">
              <a:lnSpc>
                <a:spcPts val="4200"/>
              </a:lnSpc>
            </a:pPr>
            <a:r>
              <a:rPr lang="en-US" sz="3000" b="1" spc="-126">
                <a:solidFill>
                  <a:srgbClr val="777A67"/>
                </a:solidFill>
                <a:latin typeface="TT Norms Bold"/>
                <a:ea typeface="TT Norms Bold"/>
                <a:cs typeface="TT Norms Bold"/>
                <a:sym typeface="TT Norms Bold"/>
              </a:rPr>
              <a:t>綜合而言，此結果揭示不同主題下觀眾情緒表達的差異性。部分群集（如群集1）呈現明顯的正面傾向，而群集0與群集2則反映了較為多元甚至對立的意見。此結果不僅有助於理解電影評論的主題結構，也為後續探討情緒與語意關聯性提供了重要依據。</a:t>
            </a:r>
          </a:p>
          <a:p>
            <a:pPr algn="just">
              <a:lnSpc>
                <a:spcPts val="4200"/>
              </a:lnSpc>
            </a:pPr>
            <a:endParaRPr lang="en-US" sz="3000" b="1" spc="-126">
              <a:solidFill>
                <a:srgbClr val="777A67"/>
              </a:solidFill>
              <a:latin typeface="TT Norms Bold"/>
              <a:ea typeface="TT Norms Bold"/>
              <a:cs typeface="TT Norms Bold"/>
              <a:sym typeface="TT Norms Bold"/>
            </a:endParaRPr>
          </a:p>
        </p:txBody>
      </p:sp>
      <p:sp>
        <p:nvSpPr>
          <p:cNvPr id="8" name="TextBox 5">
            <a:extLst>
              <a:ext uri="{FF2B5EF4-FFF2-40B4-BE49-F238E27FC236}">
                <a16:creationId xmlns:a16="http://schemas.microsoft.com/office/drawing/2014/main" id="{1516CBFB-C3C2-9EC4-34AC-DDC4080E7E9B}"/>
              </a:ext>
            </a:extLst>
          </p:cNvPr>
          <p:cNvSpPr txBox="1"/>
          <p:nvPr/>
        </p:nvSpPr>
        <p:spPr>
          <a:xfrm>
            <a:off x="1819135" y="1103312"/>
            <a:ext cx="1000274" cy="7621588"/>
          </a:xfrm>
          <a:prstGeom prst="rect">
            <a:avLst/>
          </a:prstGeom>
        </p:spPr>
        <p:txBody>
          <a:bodyPr vert="eaVert" wrap="square" lIns="0" tIns="0" rIns="0" bIns="0" rtlCol="0" anchor="t">
            <a:spAutoFit/>
          </a:bodyPr>
          <a:lstStyle/>
          <a:p>
            <a:pPr algn="r"/>
            <a:r>
              <a:rPr lang="en-US" sz="6500" b="1" dirty="0" err="1">
                <a:solidFill>
                  <a:srgbClr val="8C8F7B"/>
                </a:solidFill>
                <a:latin typeface="TT Norms Bold"/>
                <a:ea typeface="TT Norms Bold"/>
                <a:cs typeface="TT Norms Bold"/>
                <a:sym typeface="TT Norms Bold"/>
              </a:rPr>
              <a:t>電影評論之主題分群</a:t>
            </a:r>
            <a:endParaRPr lang="en-US" sz="6500" b="1" dirty="0">
              <a:solidFill>
                <a:srgbClr val="8C8F7B"/>
              </a:solidFill>
              <a:latin typeface="TT Norms Bold"/>
              <a:ea typeface="TT Norms Bold"/>
              <a:cs typeface="TT Norms Bold"/>
              <a:sym typeface="TT Norms Bo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Freeform 3"/>
          <p:cNvSpPr/>
          <p:nvPr/>
        </p:nvSpPr>
        <p:spPr>
          <a:xfrm>
            <a:off x="5420219" y="3823273"/>
            <a:ext cx="10676538" cy="5204812"/>
          </a:xfrm>
          <a:custGeom>
            <a:avLst/>
            <a:gdLst/>
            <a:ahLst/>
            <a:cxnLst/>
            <a:rect l="l" t="t" r="r" b="b"/>
            <a:pathLst>
              <a:path w="10676538" h="5204812">
                <a:moveTo>
                  <a:pt x="0" y="0"/>
                </a:moveTo>
                <a:lnTo>
                  <a:pt x="10676538" y="0"/>
                </a:lnTo>
                <a:lnTo>
                  <a:pt x="10676538" y="5204813"/>
                </a:lnTo>
                <a:lnTo>
                  <a:pt x="0" y="5204813"/>
                </a:lnTo>
                <a:lnTo>
                  <a:pt x="0" y="0"/>
                </a:lnTo>
                <a:close/>
              </a:path>
            </a:pathLst>
          </a:custGeom>
          <a:blipFill>
            <a:blip r:embed="rId2"/>
            <a:stretch>
              <a:fillRect/>
            </a:stretch>
          </a:blipFill>
        </p:spPr>
        <p:txBody>
          <a:bodyPr/>
          <a:lstStyle/>
          <a:p>
            <a:endParaRPr lang="zh-TW" altLang="en-US"/>
          </a:p>
        </p:txBody>
      </p:sp>
      <p:sp>
        <p:nvSpPr>
          <p:cNvPr id="4" name="TextBox 4"/>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研究結果</a:t>
            </a:r>
            <a:endParaRPr lang="en-US" sz="11000" b="1" dirty="0">
              <a:solidFill>
                <a:srgbClr val="8C8F7B"/>
              </a:solidFill>
              <a:latin typeface="TT Norms Bold"/>
              <a:ea typeface="TT Norms Bold"/>
              <a:cs typeface="TT Norms Bold"/>
              <a:sym typeface="TT Norms Bold"/>
            </a:endParaRPr>
          </a:p>
        </p:txBody>
      </p:sp>
      <p:sp>
        <p:nvSpPr>
          <p:cNvPr id="6" name="TextBox 6"/>
          <p:cNvSpPr txBox="1"/>
          <p:nvPr/>
        </p:nvSpPr>
        <p:spPr>
          <a:xfrm>
            <a:off x="3429011" y="962025"/>
            <a:ext cx="14331867" cy="2657475"/>
          </a:xfrm>
          <a:prstGeom prst="rect">
            <a:avLst/>
          </a:prstGeom>
        </p:spPr>
        <p:txBody>
          <a:bodyPr lIns="0" tIns="0" rIns="0" bIns="0" rtlCol="0" anchor="t">
            <a:spAutoFit/>
          </a:bodyPr>
          <a:lstStyle/>
          <a:p>
            <a:pPr algn="just">
              <a:lnSpc>
                <a:spcPts val="4200"/>
              </a:lnSpc>
            </a:pPr>
            <a:r>
              <a:rPr lang="en-US" sz="3000" b="1" spc="-126">
                <a:solidFill>
                  <a:srgbClr val="777A67"/>
                </a:solidFill>
                <a:latin typeface="TT Norms Bold"/>
                <a:ea typeface="TT Norms Bold"/>
                <a:cs typeface="TT Norms Bold"/>
                <a:sym typeface="TT Norms Bold"/>
              </a:rPr>
              <a:t>為探討電影評論文本中詞語之間的共現關係與潛在語意結構，本研究採用Apriori演算法進行關聯規則探勘。Apriori可透過分析詞語在文本中共同出現的頻率，找出具關聯性的詞組組合，藉此揭示觀眾在表達意見時常同時提及的概念與語意脈絡。分析結果以表格形式呈現如下圖，列出支持度最高的前十條規則。其表格包含「前項詞彙（Antecedents）」、「後項詞彙（Consequents）」、「支持度（Support）」及「信賴度（Confidence）」四項指標。</a:t>
            </a:r>
          </a:p>
        </p:txBody>
      </p:sp>
      <p:sp>
        <p:nvSpPr>
          <p:cNvPr id="7" name="TextBox 5">
            <a:extLst>
              <a:ext uri="{FF2B5EF4-FFF2-40B4-BE49-F238E27FC236}">
                <a16:creationId xmlns:a16="http://schemas.microsoft.com/office/drawing/2014/main" id="{AB6FFC88-3276-3C0A-EC94-71BBC677700F}"/>
              </a:ext>
            </a:extLst>
          </p:cNvPr>
          <p:cNvSpPr txBox="1"/>
          <p:nvPr/>
        </p:nvSpPr>
        <p:spPr>
          <a:xfrm>
            <a:off x="1950415" y="876300"/>
            <a:ext cx="769441" cy="7709297"/>
          </a:xfrm>
          <a:prstGeom prst="rect">
            <a:avLst/>
          </a:prstGeom>
        </p:spPr>
        <p:txBody>
          <a:bodyPr vert="eaVert" wrap="square" lIns="0" tIns="0" rIns="0" bIns="0" rtlCol="0" anchor="t">
            <a:spAutoFit/>
          </a:bodyPr>
          <a:lstStyle/>
          <a:p>
            <a:pPr algn="r"/>
            <a:r>
              <a:rPr lang="en-US" sz="5000" b="1" dirty="0" err="1">
                <a:solidFill>
                  <a:srgbClr val="8C8F7B"/>
                </a:solidFill>
                <a:latin typeface="TT Norms Bold"/>
                <a:ea typeface="TT Norms Bold"/>
                <a:cs typeface="TT Norms Bold"/>
                <a:sym typeface="TT Norms Bold"/>
              </a:rPr>
              <a:t>電影評論詞語之關聯性分析</a:t>
            </a:r>
            <a:endParaRPr lang="en-US" sz="5000" b="1" dirty="0">
              <a:solidFill>
                <a:srgbClr val="8C8F7B"/>
              </a:solidFill>
              <a:latin typeface="TT Norms Bold"/>
              <a:ea typeface="TT Norms Bold"/>
              <a:cs typeface="TT Norms Bold"/>
              <a:sym typeface="TT Norms Bo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研究結果</a:t>
            </a:r>
            <a:endParaRPr lang="en-US" sz="11000" b="1" dirty="0">
              <a:solidFill>
                <a:srgbClr val="8C8F7B"/>
              </a:solidFill>
              <a:latin typeface="TT Norms Bold"/>
              <a:ea typeface="TT Norms Bold"/>
              <a:cs typeface="TT Norms Bold"/>
              <a:sym typeface="TT Norms Bold"/>
            </a:endParaRPr>
          </a:p>
        </p:txBody>
      </p:sp>
      <p:sp>
        <p:nvSpPr>
          <p:cNvPr id="4" name="TextBox 4"/>
          <p:cNvSpPr txBox="1"/>
          <p:nvPr/>
        </p:nvSpPr>
        <p:spPr>
          <a:xfrm>
            <a:off x="3429011" y="1114155"/>
            <a:ext cx="14331867" cy="7992016"/>
          </a:xfrm>
          <a:prstGeom prst="rect">
            <a:avLst/>
          </a:prstGeom>
        </p:spPr>
        <p:txBody>
          <a:bodyPr lIns="0" tIns="0" rIns="0" bIns="0" rtlCol="0" anchor="t">
            <a:spAutoFit/>
          </a:bodyPr>
          <a:lstStyle/>
          <a:p>
            <a:pPr algn="just">
              <a:lnSpc>
                <a:spcPts val="4200"/>
              </a:lnSpc>
            </a:pPr>
            <a:r>
              <a:rPr lang="en-US" sz="3000" b="1" spc="-126" dirty="0" err="1">
                <a:solidFill>
                  <a:srgbClr val="777A67"/>
                </a:solidFill>
                <a:latin typeface="TT Norms Bold"/>
                <a:ea typeface="TT Norms Bold"/>
                <a:cs typeface="TT Norms Bold"/>
                <a:sym typeface="TT Norms Bold"/>
              </a:rPr>
              <a:t>其中，支持度（Support）代表該詞組同時出現的比例，用以衡量其在整體評論中的普遍程度；信賴度（Confidence</a:t>
            </a:r>
            <a:r>
              <a:rPr lang="en-US" sz="3000" b="1" spc="-126" dirty="0">
                <a:solidFill>
                  <a:srgbClr val="777A67"/>
                </a:solidFill>
                <a:latin typeface="TT Norms Bold"/>
                <a:ea typeface="TT Norms Bold"/>
                <a:cs typeface="TT Norms Bold"/>
                <a:sym typeface="TT Norms Bold"/>
              </a:rPr>
              <a:t>） 則反映當前項詞彙出現時，後項詞彙也出現的機率。一般而言，支持度愈高表示該詞組的共通性越強烈，而信賴度愈高則代表兩詞之間的關聯性越穩定與明確。</a:t>
            </a:r>
          </a:p>
          <a:p>
            <a:pPr algn="just">
              <a:lnSpc>
                <a:spcPts val="4200"/>
              </a:lnSpc>
            </a:pPr>
            <a:r>
              <a:rPr lang="en-US" sz="3000" b="1" spc="-126" dirty="0" err="1">
                <a:solidFill>
                  <a:srgbClr val="777A67"/>
                </a:solidFill>
                <a:latin typeface="TT Norms Bold"/>
                <a:ea typeface="TT Norms Bold"/>
                <a:cs typeface="TT Norms Bold"/>
                <a:sym typeface="TT Norms Bold"/>
              </a:rPr>
              <a:t>由結果可知，若僅改變詞語的前後順序，其支持度雖相同，但信賴度會隨方向而異。例如</a:t>
            </a:r>
            <a:r>
              <a:rPr lang="en-US" sz="3000" b="1" spc="-126" dirty="0">
                <a:solidFill>
                  <a:srgbClr val="777A67"/>
                </a:solidFill>
                <a:latin typeface="TT Norms Bold"/>
                <a:ea typeface="TT Norms Bold"/>
                <a:cs typeface="TT Norms Bold"/>
                <a:sym typeface="TT Norms Bold"/>
              </a:rPr>
              <a:t>：「</a:t>
            </a:r>
            <a:r>
              <a:rPr lang="en-US" sz="3000" b="1" spc="-126" dirty="0" err="1">
                <a:solidFill>
                  <a:srgbClr val="777A67"/>
                </a:solidFill>
                <a:latin typeface="TT Norms Bold"/>
                <a:ea typeface="TT Norms Bold"/>
                <a:cs typeface="TT Norms Bold"/>
                <a:sym typeface="TT Norms Bold"/>
              </a:rPr>
              <a:t>生育</a:t>
            </a:r>
            <a:r>
              <a:rPr lang="en-US" sz="3000" b="1" spc="-126" dirty="0">
                <a:solidFill>
                  <a:srgbClr val="777A67"/>
                </a:solidFill>
                <a:latin typeface="TT Norms Bold"/>
                <a:ea typeface="TT Norms Bold"/>
                <a:cs typeface="TT Norms Bold"/>
                <a:sym typeface="TT Norms Bold"/>
              </a:rPr>
              <a:t> → </a:t>
            </a:r>
            <a:r>
              <a:rPr lang="en-US" sz="3000" b="1" spc="-126" dirty="0" err="1">
                <a:solidFill>
                  <a:srgbClr val="777A67"/>
                </a:solidFill>
                <a:latin typeface="TT Norms Bold"/>
                <a:ea typeface="TT Norms Bold"/>
                <a:cs typeface="TT Norms Bold"/>
                <a:sym typeface="TT Norms Bold"/>
              </a:rPr>
              <a:t>女性」之支持度為</a:t>
            </a:r>
            <a:r>
              <a:rPr lang="en-US" sz="3000" b="1" spc="-126" dirty="0">
                <a:solidFill>
                  <a:srgbClr val="777A67"/>
                </a:solidFill>
                <a:latin typeface="TT Norms Bold"/>
                <a:ea typeface="TT Norms Bold"/>
                <a:cs typeface="TT Norms Bold"/>
                <a:sym typeface="TT Norms Bold"/>
              </a:rPr>
              <a:t> 0.0866、信賴度為 0.867，而「女性 → </a:t>
            </a:r>
            <a:r>
              <a:rPr lang="en-US" sz="3000" b="1" spc="-126" dirty="0" err="1">
                <a:solidFill>
                  <a:srgbClr val="777A67"/>
                </a:solidFill>
                <a:latin typeface="TT Norms Bold"/>
                <a:ea typeface="TT Norms Bold"/>
                <a:cs typeface="TT Norms Bold"/>
                <a:sym typeface="TT Norms Bold"/>
              </a:rPr>
              <a:t>生育」則為</a:t>
            </a:r>
            <a:r>
              <a:rPr lang="en-US" sz="3000" b="1" spc="-126" dirty="0">
                <a:solidFill>
                  <a:srgbClr val="777A67"/>
                </a:solidFill>
                <a:latin typeface="TT Norms Bold"/>
                <a:ea typeface="TT Norms Bold"/>
                <a:cs typeface="TT Norms Bold"/>
                <a:sym typeface="TT Norms Bold"/>
              </a:rPr>
              <a:t> 0.0866 與 0.684211，顯示在評論中，「</a:t>
            </a:r>
            <a:r>
              <a:rPr lang="en-US" sz="3000" b="1" spc="-126" dirty="0" err="1">
                <a:solidFill>
                  <a:srgbClr val="777A67"/>
                </a:solidFill>
                <a:latin typeface="TT Norms Bold"/>
                <a:ea typeface="TT Norms Bold"/>
                <a:cs typeface="TT Norms Bold"/>
                <a:sym typeface="TT Norms Bold"/>
              </a:rPr>
              <a:t>生育」一詞出現時更常伴隨「女性」出現，但反向關係則較為鬆散</a:t>
            </a:r>
            <a:r>
              <a:rPr lang="en-US" sz="3000" b="1" spc="-126" dirty="0">
                <a:solidFill>
                  <a:srgbClr val="777A67"/>
                </a:solidFill>
                <a:latin typeface="TT Norms Bold"/>
                <a:ea typeface="TT Norms Bold"/>
                <a:cs typeface="TT Norms Bold"/>
                <a:sym typeface="TT Norms Bold"/>
              </a:rPr>
              <a:t>。</a:t>
            </a:r>
          </a:p>
          <a:p>
            <a:pPr algn="just">
              <a:lnSpc>
                <a:spcPts val="4200"/>
              </a:lnSpc>
            </a:pPr>
            <a:endParaRPr lang="en-US" sz="3000" b="1" spc="-126" dirty="0">
              <a:solidFill>
                <a:srgbClr val="777A67"/>
              </a:solidFill>
              <a:latin typeface="TT Norms Bold"/>
              <a:ea typeface="TT Norms Bold"/>
              <a:cs typeface="TT Norms Bold"/>
              <a:sym typeface="TT Norms Bold"/>
            </a:endParaRPr>
          </a:p>
          <a:p>
            <a:pPr algn="just">
              <a:lnSpc>
                <a:spcPts val="4200"/>
              </a:lnSpc>
            </a:pPr>
            <a:r>
              <a:rPr lang="en-US" sz="3000" b="1" spc="-126" dirty="0" err="1">
                <a:solidFill>
                  <a:srgbClr val="777A67"/>
                </a:solidFill>
                <a:latin typeface="TT Norms Bold"/>
                <a:ea typeface="TT Norms Bold"/>
                <a:cs typeface="TT Norms Bold"/>
                <a:sym typeface="TT Norms Bold"/>
              </a:rPr>
              <a:t>綜觀所有規則</a:t>
            </a:r>
            <a:r>
              <a:rPr lang="en-US" sz="3000" b="1" spc="-126" dirty="0">
                <a:solidFill>
                  <a:srgbClr val="777A67"/>
                </a:solidFill>
                <a:latin typeface="TT Norms Bold"/>
                <a:ea typeface="TT Norms Bold"/>
                <a:cs typeface="TT Norms Bold"/>
                <a:sym typeface="TT Norms Bold"/>
              </a:rPr>
              <a:t>，「</a:t>
            </a:r>
            <a:r>
              <a:rPr lang="en-US" sz="3000" b="1" spc="-126" dirty="0" err="1">
                <a:solidFill>
                  <a:srgbClr val="777A67"/>
                </a:solidFill>
                <a:latin typeface="TT Norms Bold"/>
                <a:ea typeface="TT Norms Bold"/>
                <a:cs typeface="TT Norms Bold"/>
                <a:sym typeface="TT Norms Bold"/>
              </a:rPr>
              <a:t>生育</a:t>
            </a:r>
            <a:r>
              <a:rPr lang="en-US" sz="3000" b="1" spc="-126" dirty="0">
                <a:solidFill>
                  <a:srgbClr val="777A67"/>
                </a:solidFill>
                <a:latin typeface="TT Norms Bold"/>
                <a:ea typeface="TT Norms Bold"/>
                <a:cs typeface="TT Norms Bold"/>
                <a:sym typeface="TT Norms Bold"/>
              </a:rPr>
              <a:t> → 女性」之支持度最高（0.0866），</a:t>
            </a:r>
            <a:r>
              <a:rPr lang="en-US" sz="3000" b="1" spc="-126" dirty="0" err="1">
                <a:solidFill>
                  <a:srgbClr val="777A67"/>
                </a:solidFill>
                <a:latin typeface="TT Norms Bold"/>
                <a:ea typeface="TT Norms Bold"/>
                <a:cs typeface="TT Norms Bold"/>
                <a:sym typeface="TT Norms Bold"/>
              </a:rPr>
              <a:t>顯示該組詞彙在評論中共現頻率最高；而「事業</a:t>
            </a:r>
            <a:r>
              <a:rPr lang="en-US" sz="3000" b="1" spc="-126" dirty="0">
                <a:solidFill>
                  <a:srgbClr val="777A67"/>
                </a:solidFill>
                <a:latin typeface="TT Norms Bold"/>
                <a:ea typeface="TT Norms Bold"/>
                <a:cs typeface="TT Norms Bold"/>
                <a:sym typeface="TT Norms Bold"/>
              </a:rPr>
              <a:t> → </a:t>
            </a:r>
            <a:r>
              <a:rPr lang="en-US" sz="3000" b="1" spc="-126" dirty="0" err="1">
                <a:solidFill>
                  <a:srgbClr val="777A67"/>
                </a:solidFill>
                <a:latin typeface="TT Norms Bold"/>
                <a:ea typeface="TT Norms Bold"/>
                <a:cs typeface="TT Norms Bold"/>
                <a:sym typeface="TT Norms Bold"/>
              </a:rPr>
              <a:t>生育」與「懷孕</a:t>
            </a:r>
            <a:r>
              <a:rPr lang="en-US" sz="3000" b="1" spc="-126" dirty="0">
                <a:solidFill>
                  <a:srgbClr val="777A67"/>
                </a:solidFill>
                <a:latin typeface="TT Norms Bold"/>
                <a:ea typeface="TT Norms Bold"/>
                <a:cs typeface="TT Norms Bold"/>
                <a:sym typeface="TT Norms Bold"/>
              </a:rPr>
              <a:t> → 意外」的支持度最低（0.0466），</a:t>
            </a:r>
            <a:r>
              <a:rPr lang="en-US" sz="3000" b="1" spc="-126" dirty="0" err="1">
                <a:solidFill>
                  <a:srgbClr val="777A67"/>
                </a:solidFill>
                <a:latin typeface="TT Norms Bold"/>
                <a:ea typeface="TT Norms Bold"/>
                <a:cs typeface="TT Norms Bold"/>
                <a:sym typeface="TT Norms Bold"/>
              </a:rPr>
              <a:t>說明相關討論較少但仍具語意關聯性。此外</a:t>
            </a:r>
            <a:r>
              <a:rPr lang="en-US" sz="3000" b="1" spc="-126" dirty="0">
                <a:solidFill>
                  <a:srgbClr val="777A67"/>
                </a:solidFill>
                <a:latin typeface="TT Norms Bold"/>
                <a:ea typeface="TT Norms Bold"/>
                <a:cs typeface="TT Norms Bold"/>
                <a:sym typeface="TT Norms Bold"/>
              </a:rPr>
              <a:t>，「</a:t>
            </a:r>
            <a:r>
              <a:rPr lang="en-US" sz="3000" b="1" spc="-126" dirty="0" err="1">
                <a:solidFill>
                  <a:srgbClr val="777A67"/>
                </a:solidFill>
                <a:latin typeface="TT Norms Bold"/>
                <a:ea typeface="TT Norms Bold"/>
                <a:cs typeface="TT Norms Bold"/>
                <a:sym typeface="TT Norms Bold"/>
              </a:rPr>
              <a:t>懷孕</a:t>
            </a:r>
            <a:r>
              <a:rPr lang="en-US" sz="3000" b="1" spc="-126" dirty="0">
                <a:solidFill>
                  <a:srgbClr val="777A67"/>
                </a:solidFill>
                <a:latin typeface="TT Norms Bold"/>
                <a:ea typeface="TT Norms Bold"/>
                <a:cs typeface="TT Norms Bold"/>
                <a:sym typeface="TT Norms Bold"/>
              </a:rPr>
              <a:t> → 意外」之信賴度達1.0，表示在出現「懷孕」一詞時，「</a:t>
            </a:r>
            <a:r>
              <a:rPr lang="en-US" sz="3000" b="1" spc="-126" dirty="0" err="1">
                <a:solidFill>
                  <a:srgbClr val="777A67"/>
                </a:solidFill>
                <a:latin typeface="TT Norms Bold"/>
                <a:ea typeface="TT Norms Bold"/>
                <a:cs typeface="TT Norms Bold"/>
                <a:sym typeface="TT Norms Bold"/>
              </a:rPr>
              <a:t>意外」幾乎必定同時出現，呈現高度關聯；相對地</a:t>
            </a:r>
            <a:r>
              <a:rPr lang="en-US" sz="3000" b="1" spc="-126" dirty="0">
                <a:solidFill>
                  <a:srgbClr val="777A67"/>
                </a:solidFill>
                <a:latin typeface="TT Norms Bold"/>
                <a:ea typeface="TT Norms Bold"/>
                <a:cs typeface="TT Norms Bold"/>
                <a:sym typeface="TT Norms Bold"/>
              </a:rPr>
              <a:t>，「</a:t>
            </a:r>
            <a:r>
              <a:rPr lang="en-US" sz="3000" b="1" spc="-126" dirty="0" err="1">
                <a:solidFill>
                  <a:srgbClr val="777A67"/>
                </a:solidFill>
                <a:latin typeface="TT Norms Bold"/>
                <a:ea typeface="TT Norms Bold"/>
                <a:cs typeface="TT Norms Bold"/>
                <a:sym typeface="TT Norms Bold"/>
              </a:rPr>
              <a:t>生育</a:t>
            </a:r>
            <a:r>
              <a:rPr lang="en-US" sz="3000" b="1" spc="-126" dirty="0">
                <a:solidFill>
                  <a:srgbClr val="777A67"/>
                </a:solidFill>
                <a:latin typeface="TT Norms Bold"/>
                <a:ea typeface="TT Norms Bold"/>
                <a:cs typeface="TT Norms Bold"/>
                <a:sym typeface="TT Norms Bold"/>
              </a:rPr>
              <a:t> → 選擇」的信賴度最低（0.5333），</a:t>
            </a:r>
            <a:r>
              <a:rPr lang="en-US" sz="3000" b="1" spc="-126" dirty="0" err="1">
                <a:solidFill>
                  <a:srgbClr val="777A67"/>
                </a:solidFill>
                <a:latin typeface="TT Norms Bold"/>
                <a:ea typeface="TT Norms Bold"/>
                <a:cs typeface="TT Norms Bold"/>
                <a:sym typeface="TT Norms Bold"/>
              </a:rPr>
              <a:t>顯示該組關係雖存在，但聯繫強度較弱</a:t>
            </a:r>
            <a:r>
              <a:rPr lang="en-US" sz="3000" b="1" spc="-126" dirty="0">
                <a:solidFill>
                  <a:srgbClr val="777A67"/>
                </a:solidFill>
                <a:latin typeface="TT Norms Bold"/>
                <a:ea typeface="TT Norms Bold"/>
                <a:cs typeface="TT Norms Bold"/>
                <a:sym typeface="TT Norms Bold"/>
              </a:rPr>
              <a:t>。</a:t>
            </a:r>
          </a:p>
          <a:p>
            <a:pPr algn="just">
              <a:lnSpc>
                <a:spcPts val="4200"/>
              </a:lnSpc>
            </a:pPr>
            <a:endParaRPr lang="en-US" sz="3000" b="1" spc="-126" dirty="0">
              <a:solidFill>
                <a:srgbClr val="777A67"/>
              </a:solidFill>
              <a:latin typeface="TT Norms Bold"/>
              <a:ea typeface="TT Norms Bold"/>
              <a:cs typeface="TT Norms Bold"/>
              <a:sym typeface="TT Norms Bold"/>
            </a:endParaRPr>
          </a:p>
        </p:txBody>
      </p:sp>
      <p:sp>
        <p:nvSpPr>
          <p:cNvPr id="6" name="TextBox 5">
            <a:extLst>
              <a:ext uri="{FF2B5EF4-FFF2-40B4-BE49-F238E27FC236}">
                <a16:creationId xmlns:a16="http://schemas.microsoft.com/office/drawing/2014/main" id="{42BAB804-7FAD-423A-9092-1533A294BCBB}"/>
              </a:ext>
            </a:extLst>
          </p:cNvPr>
          <p:cNvSpPr txBox="1"/>
          <p:nvPr/>
        </p:nvSpPr>
        <p:spPr>
          <a:xfrm>
            <a:off x="1950415" y="876300"/>
            <a:ext cx="769441" cy="7709297"/>
          </a:xfrm>
          <a:prstGeom prst="rect">
            <a:avLst/>
          </a:prstGeom>
        </p:spPr>
        <p:txBody>
          <a:bodyPr vert="eaVert" wrap="square" lIns="0" tIns="0" rIns="0" bIns="0" rtlCol="0" anchor="t">
            <a:spAutoFit/>
          </a:bodyPr>
          <a:lstStyle/>
          <a:p>
            <a:pPr algn="r"/>
            <a:r>
              <a:rPr lang="en-US" sz="5000" b="1" dirty="0" err="1">
                <a:solidFill>
                  <a:srgbClr val="8C8F7B"/>
                </a:solidFill>
                <a:latin typeface="TT Norms Bold"/>
                <a:ea typeface="TT Norms Bold"/>
                <a:cs typeface="TT Norms Bold"/>
                <a:sym typeface="TT Norms Bold"/>
              </a:rPr>
              <a:t>電影評論詞語之關聯性分析</a:t>
            </a:r>
            <a:endParaRPr lang="en-US" sz="5000" b="1" dirty="0">
              <a:solidFill>
                <a:srgbClr val="8C8F7B"/>
              </a:solidFill>
              <a:latin typeface="TT Norms Bold"/>
              <a:ea typeface="TT Norms Bold"/>
              <a:cs typeface="TT Norms Bold"/>
              <a:sym typeface="TT Norms Bo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研究結果</a:t>
            </a:r>
            <a:endParaRPr lang="en-US" sz="11000" b="1" dirty="0">
              <a:solidFill>
                <a:srgbClr val="8C8F7B"/>
              </a:solidFill>
              <a:latin typeface="TT Norms Bold"/>
              <a:ea typeface="TT Norms Bold"/>
              <a:cs typeface="TT Norms Bold"/>
              <a:sym typeface="TT Norms Bold"/>
            </a:endParaRPr>
          </a:p>
        </p:txBody>
      </p:sp>
      <p:sp>
        <p:nvSpPr>
          <p:cNvPr id="4" name="TextBox 4"/>
          <p:cNvSpPr txBox="1"/>
          <p:nvPr/>
        </p:nvSpPr>
        <p:spPr>
          <a:xfrm>
            <a:off x="3256993" y="1579450"/>
            <a:ext cx="14331867" cy="7536649"/>
          </a:xfrm>
          <a:prstGeom prst="rect">
            <a:avLst/>
          </a:prstGeom>
        </p:spPr>
        <p:txBody>
          <a:bodyPr lIns="0" tIns="0" rIns="0" bIns="0" rtlCol="0" anchor="t">
            <a:spAutoFit/>
          </a:bodyPr>
          <a:lstStyle/>
          <a:p>
            <a:pPr algn="just">
              <a:lnSpc>
                <a:spcPts val="4619"/>
              </a:lnSpc>
            </a:pPr>
            <a:r>
              <a:rPr lang="en-US" sz="3299" b="1" spc="-138" dirty="0" err="1">
                <a:solidFill>
                  <a:srgbClr val="777A67"/>
                </a:solidFill>
                <a:latin typeface="TT Norms Bold"/>
                <a:ea typeface="TT Norms Bold"/>
                <a:cs typeface="TT Norms Bold"/>
                <a:sym typeface="TT Norms Bold"/>
              </a:rPr>
              <a:t>在本階段中，本研究運用TF-IDF（Term</a:t>
            </a:r>
            <a:r>
              <a:rPr lang="en-US" sz="3299" b="1" spc="-138" dirty="0">
                <a:solidFill>
                  <a:srgbClr val="777A67"/>
                </a:solidFill>
                <a:latin typeface="TT Norms Bold"/>
                <a:ea typeface="TT Norms Bold"/>
                <a:cs typeface="TT Norms Bold"/>
                <a:sym typeface="TT Norms Bold"/>
              </a:rPr>
              <a:t> Frequency–Inverse Document </a:t>
            </a:r>
            <a:r>
              <a:rPr lang="en-US" sz="3299" b="1" spc="-138" dirty="0" err="1">
                <a:solidFill>
                  <a:srgbClr val="777A67"/>
                </a:solidFill>
                <a:latin typeface="TT Norms Bold"/>
                <a:ea typeface="TT Norms Bold"/>
                <a:cs typeface="TT Norms Bold"/>
                <a:sym typeface="TT Norms Bold"/>
              </a:rPr>
              <a:t>Frequency）技術，評估各詞語在電影評論文本中的重要性，以辨識出能代表評論核心意涵與主題特徵的關鍵詞</a:t>
            </a:r>
            <a:r>
              <a:rPr lang="en-US" sz="3299" b="1" spc="-138" dirty="0">
                <a:solidFill>
                  <a:srgbClr val="777A67"/>
                </a:solidFill>
                <a:latin typeface="TT Norms Bold"/>
                <a:ea typeface="TT Norms Bold"/>
                <a:cs typeface="TT Norms Bold"/>
                <a:sym typeface="TT Norms Bold"/>
              </a:rPr>
              <a:t>。</a:t>
            </a:r>
          </a:p>
          <a:p>
            <a:pPr algn="just">
              <a:lnSpc>
                <a:spcPts val="4619"/>
              </a:lnSpc>
            </a:pPr>
            <a:endParaRPr lang="en-US" sz="3299" b="1" spc="-138" dirty="0">
              <a:solidFill>
                <a:srgbClr val="777A67"/>
              </a:solidFill>
              <a:latin typeface="TT Norms Bold"/>
              <a:ea typeface="TT Norms Bold"/>
              <a:cs typeface="TT Norms Bold"/>
              <a:sym typeface="TT Norms Bold"/>
            </a:endParaRPr>
          </a:p>
          <a:p>
            <a:pPr algn="just">
              <a:lnSpc>
                <a:spcPts val="4619"/>
              </a:lnSpc>
            </a:pPr>
            <a:r>
              <a:rPr lang="en-US" sz="3299" b="1" spc="-138" dirty="0">
                <a:solidFill>
                  <a:srgbClr val="777A67"/>
                </a:solidFill>
                <a:latin typeface="TT Norms Bold"/>
                <a:ea typeface="TT Norms Bold"/>
                <a:cs typeface="TT Norms Bold"/>
                <a:sym typeface="TT Norms Bold"/>
              </a:rPr>
              <a:t>TF-IDF為一種常用於文字探勘與自然語言處理的加權方法，其基本概念在於：詞頻（TF）反映該詞在文本中出現的頻率，而逆文檔頻率（IDF）則衡量該詞在所有文件中出現的普遍程度。當某一詞語在特定評論中頻繁出現、但在其他評論中相對罕見時，其TF-IDF分數將較高，代表該詞對該文本的代表性更強。在此本研究將所有評論文本經斷詞處理後，以TF-IDF進行計算，並依照分數由高至低排序，選取前十五個關鍵詞整理成表格（如下圖所示），</a:t>
            </a:r>
            <a:r>
              <a:rPr lang="en-US" sz="3299" b="1" spc="-138" dirty="0" err="1">
                <a:solidFill>
                  <a:srgbClr val="777A67"/>
                </a:solidFill>
                <a:latin typeface="TT Norms Bold"/>
                <a:ea typeface="TT Norms Bold"/>
                <a:cs typeface="TT Norms Bold"/>
                <a:sym typeface="TT Norms Bold"/>
              </a:rPr>
              <a:t>表中包含「關鍵詞」及「TF-IDF分數（Score</a:t>
            </a:r>
            <a:r>
              <a:rPr lang="en-US" sz="3299" b="1" spc="-138" dirty="0">
                <a:solidFill>
                  <a:srgbClr val="777A67"/>
                </a:solidFill>
                <a:latin typeface="TT Norms Bold"/>
                <a:ea typeface="TT Norms Bold"/>
                <a:cs typeface="TT Norms Bold"/>
                <a:sym typeface="TT Norms Bold"/>
              </a:rPr>
              <a:t>）」</a:t>
            </a:r>
            <a:r>
              <a:rPr lang="en-US" sz="3299" b="1" spc="-138" dirty="0" err="1">
                <a:solidFill>
                  <a:srgbClr val="777A67"/>
                </a:solidFill>
                <a:latin typeface="TT Norms Bold"/>
                <a:ea typeface="TT Norms Bold"/>
                <a:cs typeface="TT Norms Bold"/>
                <a:sym typeface="TT Norms Bold"/>
              </a:rPr>
              <a:t>兩欄。高分詞語代表其在評論中具較高資訊權重，能更準確反映觀眾討論焦點</a:t>
            </a:r>
            <a:r>
              <a:rPr lang="en-US" sz="3299" b="1" spc="-138" dirty="0">
                <a:solidFill>
                  <a:srgbClr val="777A67"/>
                </a:solidFill>
                <a:latin typeface="TT Norms Bold"/>
                <a:ea typeface="TT Norms Bold"/>
                <a:cs typeface="TT Norms Bold"/>
                <a:sym typeface="TT Norms Bold"/>
              </a:rPr>
              <a:t>。</a:t>
            </a:r>
          </a:p>
          <a:p>
            <a:pPr algn="just">
              <a:lnSpc>
                <a:spcPts val="4619"/>
              </a:lnSpc>
            </a:pPr>
            <a:endParaRPr lang="en-US" sz="3299" b="1" spc="-138" dirty="0">
              <a:solidFill>
                <a:srgbClr val="777A67"/>
              </a:solidFill>
              <a:latin typeface="TT Norms Bold"/>
              <a:ea typeface="TT Norms Bold"/>
              <a:cs typeface="TT Norms Bold"/>
              <a:sym typeface="TT Norms Bold"/>
            </a:endParaRPr>
          </a:p>
        </p:txBody>
      </p:sp>
      <p:sp>
        <p:nvSpPr>
          <p:cNvPr id="5" name="TextBox 5"/>
          <p:cNvSpPr txBox="1"/>
          <p:nvPr/>
        </p:nvSpPr>
        <p:spPr>
          <a:xfrm>
            <a:off x="1860182" y="876300"/>
            <a:ext cx="877163" cy="7536649"/>
          </a:xfrm>
          <a:prstGeom prst="rect">
            <a:avLst/>
          </a:prstGeom>
        </p:spPr>
        <p:txBody>
          <a:bodyPr vert="eaVert" wrap="square" lIns="0" tIns="0" rIns="0" bIns="0" rtlCol="0" anchor="t">
            <a:spAutoFit/>
          </a:bodyPr>
          <a:lstStyle/>
          <a:p>
            <a:pPr algn="r"/>
            <a:r>
              <a:rPr lang="en-US" sz="5700" b="1" dirty="0">
                <a:solidFill>
                  <a:srgbClr val="8C8F7B"/>
                </a:solidFill>
                <a:latin typeface="TT Norms Bold"/>
                <a:ea typeface="TT Norms Bold"/>
                <a:cs typeface="TT Norms Bold"/>
                <a:sym typeface="TT Norms Bold"/>
              </a:rPr>
              <a:t>TF-</a:t>
            </a:r>
            <a:r>
              <a:rPr lang="en-US" sz="5700" b="1" dirty="0" err="1">
                <a:solidFill>
                  <a:srgbClr val="8C8F7B"/>
                </a:solidFill>
                <a:latin typeface="TT Norms Bold"/>
                <a:ea typeface="TT Norms Bold"/>
                <a:cs typeface="TT Norms Bold"/>
                <a:sym typeface="TT Norms Bold"/>
              </a:rPr>
              <a:t>IDF關鍵詞權重分析</a:t>
            </a:r>
            <a:endParaRPr lang="en-US" sz="5700" b="1" dirty="0">
              <a:solidFill>
                <a:srgbClr val="8C8F7B"/>
              </a:solidFill>
              <a:latin typeface="TT Norms Bold"/>
              <a:ea typeface="TT Norms Bold"/>
              <a:cs typeface="TT Norms Bold"/>
              <a:sym typeface="TT Norms Bo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Freeform 3"/>
          <p:cNvSpPr/>
          <p:nvPr/>
        </p:nvSpPr>
        <p:spPr>
          <a:xfrm>
            <a:off x="4212563" y="610435"/>
            <a:ext cx="12674633" cy="8903929"/>
          </a:xfrm>
          <a:custGeom>
            <a:avLst/>
            <a:gdLst/>
            <a:ahLst/>
            <a:cxnLst/>
            <a:rect l="l" t="t" r="r" b="b"/>
            <a:pathLst>
              <a:path w="12674633" h="8903929">
                <a:moveTo>
                  <a:pt x="0" y="0"/>
                </a:moveTo>
                <a:lnTo>
                  <a:pt x="12674632" y="0"/>
                </a:lnTo>
                <a:lnTo>
                  <a:pt x="12674632" y="8903929"/>
                </a:lnTo>
                <a:lnTo>
                  <a:pt x="0" y="8903929"/>
                </a:lnTo>
                <a:lnTo>
                  <a:pt x="0" y="0"/>
                </a:lnTo>
                <a:close/>
              </a:path>
            </a:pathLst>
          </a:custGeom>
          <a:blipFill>
            <a:blip r:embed="rId2"/>
            <a:stretch>
              <a:fillRect/>
            </a:stretch>
          </a:blipFill>
        </p:spPr>
        <p:txBody>
          <a:bodyPr/>
          <a:lstStyle/>
          <a:p>
            <a:endParaRPr lang="zh-TW" altLang="en-US"/>
          </a:p>
        </p:txBody>
      </p:sp>
      <p:sp>
        <p:nvSpPr>
          <p:cNvPr id="4" name="TextBox 4"/>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研究結果</a:t>
            </a:r>
            <a:endParaRPr lang="en-US" sz="11000" b="1" dirty="0">
              <a:solidFill>
                <a:srgbClr val="8C8F7B"/>
              </a:solidFill>
              <a:latin typeface="TT Norms Bold"/>
              <a:ea typeface="TT Norms Bold"/>
              <a:cs typeface="TT Norms Bold"/>
              <a:sym typeface="TT Norms Bold"/>
            </a:endParaRPr>
          </a:p>
        </p:txBody>
      </p:sp>
      <p:sp>
        <p:nvSpPr>
          <p:cNvPr id="6" name="TextBox 5">
            <a:extLst>
              <a:ext uri="{FF2B5EF4-FFF2-40B4-BE49-F238E27FC236}">
                <a16:creationId xmlns:a16="http://schemas.microsoft.com/office/drawing/2014/main" id="{EC9DDBE0-DEF4-DF2D-73F9-286B6CD408A4}"/>
              </a:ext>
            </a:extLst>
          </p:cNvPr>
          <p:cNvSpPr txBox="1"/>
          <p:nvPr/>
        </p:nvSpPr>
        <p:spPr>
          <a:xfrm>
            <a:off x="1860182" y="876300"/>
            <a:ext cx="877163" cy="7536649"/>
          </a:xfrm>
          <a:prstGeom prst="rect">
            <a:avLst/>
          </a:prstGeom>
        </p:spPr>
        <p:txBody>
          <a:bodyPr vert="eaVert" wrap="square" lIns="0" tIns="0" rIns="0" bIns="0" rtlCol="0" anchor="t">
            <a:spAutoFit/>
          </a:bodyPr>
          <a:lstStyle/>
          <a:p>
            <a:pPr algn="r"/>
            <a:r>
              <a:rPr lang="en-US" sz="5700" b="1" dirty="0">
                <a:solidFill>
                  <a:srgbClr val="8C8F7B"/>
                </a:solidFill>
                <a:latin typeface="TT Norms Bold"/>
                <a:ea typeface="TT Norms Bold"/>
                <a:cs typeface="TT Norms Bold"/>
                <a:sym typeface="TT Norms Bold"/>
              </a:rPr>
              <a:t>TF-</a:t>
            </a:r>
            <a:r>
              <a:rPr lang="en-US" sz="5700" b="1" dirty="0" err="1">
                <a:solidFill>
                  <a:srgbClr val="8C8F7B"/>
                </a:solidFill>
                <a:latin typeface="TT Norms Bold"/>
                <a:ea typeface="TT Norms Bold"/>
                <a:cs typeface="TT Norms Bold"/>
                <a:sym typeface="TT Norms Bold"/>
              </a:rPr>
              <a:t>IDF關鍵詞權重分析</a:t>
            </a:r>
            <a:endParaRPr lang="en-US" sz="5700" b="1" dirty="0">
              <a:solidFill>
                <a:srgbClr val="8C8F7B"/>
              </a:solidFill>
              <a:latin typeface="TT Norms Bold"/>
              <a:ea typeface="TT Norms Bold"/>
              <a:cs typeface="TT Norms Bold"/>
              <a:sym typeface="TT Norms Bo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研究結果</a:t>
            </a:r>
            <a:endParaRPr lang="en-US" sz="11000" b="1" dirty="0">
              <a:solidFill>
                <a:srgbClr val="8C8F7B"/>
              </a:solidFill>
              <a:latin typeface="TT Norms Bold"/>
              <a:ea typeface="TT Norms Bold"/>
              <a:cs typeface="TT Norms Bold"/>
              <a:sym typeface="TT Norms Bold"/>
            </a:endParaRPr>
          </a:p>
        </p:txBody>
      </p:sp>
      <p:sp>
        <p:nvSpPr>
          <p:cNvPr id="4" name="TextBox 4"/>
          <p:cNvSpPr txBox="1"/>
          <p:nvPr/>
        </p:nvSpPr>
        <p:spPr>
          <a:xfrm>
            <a:off x="3429011" y="1401375"/>
            <a:ext cx="14331867" cy="6955588"/>
          </a:xfrm>
          <a:prstGeom prst="rect">
            <a:avLst/>
          </a:prstGeom>
        </p:spPr>
        <p:txBody>
          <a:bodyPr lIns="0" tIns="0" rIns="0" bIns="0" rtlCol="0" anchor="t">
            <a:spAutoFit/>
          </a:bodyPr>
          <a:lstStyle/>
          <a:p>
            <a:pPr algn="just">
              <a:lnSpc>
                <a:spcPts val="4619"/>
              </a:lnSpc>
            </a:pPr>
            <a:r>
              <a:rPr lang="en-US" sz="3299" b="1" spc="-138">
                <a:solidFill>
                  <a:srgbClr val="777A67"/>
                </a:solidFill>
                <a:latin typeface="TT Norms Bold"/>
                <a:ea typeface="TT Norms Bold"/>
                <a:cs typeface="TT Norms Bold"/>
                <a:sym typeface="TT Norms Bold"/>
              </a:rPr>
              <a:t>從結果可知，關鍵詞「電影」的TF-IDF分數最高（0.276046），顯著高於其他詞語，顯示多數評論皆圍繞電影本身進行討論，內容聚焦且與主題高度相關，代表評論者整體上是針對電影內容本身進行評價，而非離題發言。其次，「演技」之分數（0.0355）位居第二，顯示觀眾對演員表現的關注度極高；而「女性」、「故事」 與「EN」等詞語分數約落在0.02之間，顯示這些詞彙是評論中常被提及的重要主題，可能涉及劇情角色設定與情節敘事等核心議題。</a:t>
            </a:r>
          </a:p>
          <a:p>
            <a:pPr algn="just">
              <a:lnSpc>
                <a:spcPts val="4619"/>
              </a:lnSpc>
            </a:pPr>
            <a:endParaRPr lang="en-US" sz="3299" b="1" spc="-138">
              <a:solidFill>
                <a:srgbClr val="777A67"/>
              </a:solidFill>
              <a:latin typeface="TT Norms Bold"/>
              <a:ea typeface="TT Norms Bold"/>
              <a:cs typeface="TT Norms Bold"/>
              <a:sym typeface="TT Norms Bold"/>
            </a:endParaRPr>
          </a:p>
          <a:p>
            <a:pPr algn="just">
              <a:lnSpc>
                <a:spcPts val="4619"/>
              </a:lnSpc>
            </a:pPr>
            <a:r>
              <a:rPr lang="en-US" sz="3299" b="1" spc="-138">
                <a:solidFill>
                  <a:srgbClr val="777A67"/>
                </a:solidFill>
                <a:latin typeface="TT Norms Bold"/>
                <a:ea typeface="TT Norms Bold"/>
                <a:cs typeface="TT Norms Bold"/>
                <a:sym typeface="TT Norms Bold"/>
              </a:rPr>
              <a:t>相較之下，分數較低（低於0.018）者如「生育」、「自然」、「不錯」、「意外」等詞語，雖出現頻率相對較少，但仍反映部分觀眾在觀影過程中對劇情或主題的延伸思考。例如，「生育」與「意外」可能關聯於劇中人物抉擇或情節衝突；「自然」與「不錯」則代表部分觀眾的情緒性評價與整體印象。</a:t>
            </a:r>
          </a:p>
          <a:p>
            <a:pPr algn="just">
              <a:lnSpc>
                <a:spcPts val="4619"/>
              </a:lnSpc>
            </a:pPr>
            <a:endParaRPr lang="en-US" sz="3299" b="1" spc="-138">
              <a:solidFill>
                <a:srgbClr val="777A67"/>
              </a:solidFill>
              <a:latin typeface="TT Norms Bold"/>
              <a:ea typeface="TT Norms Bold"/>
              <a:cs typeface="TT Norms Bold"/>
              <a:sym typeface="TT Norms Bold"/>
            </a:endParaRPr>
          </a:p>
        </p:txBody>
      </p:sp>
      <p:sp>
        <p:nvSpPr>
          <p:cNvPr id="6" name="TextBox 5">
            <a:extLst>
              <a:ext uri="{FF2B5EF4-FFF2-40B4-BE49-F238E27FC236}">
                <a16:creationId xmlns:a16="http://schemas.microsoft.com/office/drawing/2014/main" id="{4037DFE5-46B5-DCAC-87FA-AB786B55DABD}"/>
              </a:ext>
            </a:extLst>
          </p:cNvPr>
          <p:cNvSpPr txBox="1"/>
          <p:nvPr/>
        </p:nvSpPr>
        <p:spPr>
          <a:xfrm>
            <a:off x="1860182" y="876300"/>
            <a:ext cx="877163" cy="7536649"/>
          </a:xfrm>
          <a:prstGeom prst="rect">
            <a:avLst/>
          </a:prstGeom>
        </p:spPr>
        <p:txBody>
          <a:bodyPr vert="eaVert" wrap="square" lIns="0" tIns="0" rIns="0" bIns="0" rtlCol="0" anchor="t">
            <a:spAutoFit/>
          </a:bodyPr>
          <a:lstStyle/>
          <a:p>
            <a:pPr algn="r"/>
            <a:r>
              <a:rPr lang="en-US" sz="5700" b="1" dirty="0">
                <a:solidFill>
                  <a:srgbClr val="8C8F7B"/>
                </a:solidFill>
                <a:latin typeface="TT Norms Bold"/>
                <a:ea typeface="TT Norms Bold"/>
                <a:cs typeface="TT Norms Bold"/>
                <a:sym typeface="TT Norms Bold"/>
              </a:rPr>
              <a:t>TF-</a:t>
            </a:r>
            <a:r>
              <a:rPr lang="en-US" sz="5700" b="1" dirty="0" err="1">
                <a:solidFill>
                  <a:srgbClr val="8C8F7B"/>
                </a:solidFill>
                <a:latin typeface="TT Norms Bold"/>
                <a:ea typeface="TT Norms Bold"/>
                <a:cs typeface="TT Norms Bold"/>
                <a:sym typeface="TT Norms Bold"/>
              </a:rPr>
              <a:t>IDF關鍵詞權重分析</a:t>
            </a:r>
            <a:endParaRPr lang="en-US" sz="5700" b="1" dirty="0">
              <a:solidFill>
                <a:srgbClr val="8C8F7B"/>
              </a:solidFill>
              <a:latin typeface="TT Norms Bold"/>
              <a:ea typeface="TT Norms Bold"/>
              <a:cs typeface="TT Norms Bold"/>
              <a:sym typeface="TT Norms Bo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研究結果</a:t>
            </a:r>
            <a:endParaRPr lang="en-US" sz="11000" b="1" dirty="0">
              <a:solidFill>
                <a:srgbClr val="8C8F7B"/>
              </a:solidFill>
              <a:latin typeface="TT Norms Bold"/>
              <a:ea typeface="TT Norms Bold"/>
              <a:cs typeface="TT Norms Bold"/>
              <a:sym typeface="TT Norms Bold"/>
            </a:endParaRPr>
          </a:p>
        </p:txBody>
      </p:sp>
      <p:sp>
        <p:nvSpPr>
          <p:cNvPr id="4" name="TextBox 4"/>
          <p:cNvSpPr txBox="1"/>
          <p:nvPr/>
        </p:nvSpPr>
        <p:spPr>
          <a:xfrm>
            <a:off x="1676401" y="1362075"/>
            <a:ext cx="1219201" cy="6155531"/>
          </a:xfrm>
          <a:prstGeom prst="rect">
            <a:avLst/>
          </a:prstGeom>
        </p:spPr>
        <p:txBody>
          <a:bodyPr lIns="0" tIns="0" rIns="0" bIns="0" rtlCol="0" anchor="t">
            <a:spAutoFit/>
          </a:bodyPr>
          <a:lstStyle/>
          <a:p>
            <a:pPr algn="r"/>
            <a:r>
              <a:rPr lang="en-US" sz="8000" b="1" dirty="0" err="1">
                <a:solidFill>
                  <a:srgbClr val="8C8F7B"/>
                </a:solidFill>
                <a:latin typeface="TT Norms Bold"/>
                <a:ea typeface="TT Norms Bold"/>
                <a:cs typeface="TT Norms Bold"/>
                <a:sym typeface="TT Norms Bold"/>
              </a:rPr>
              <a:t>進階性分析</a:t>
            </a:r>
            <a:endParaRPr lang="en-US" sz="8000" b="1" dirty="0">
              <a:solidFill>
                <a:srgbClr val="8C8F7B"/>
              </a:solidFill>
              <a:latin typeface="TT Norms Bold"/>
              <a:ea typeface="TT Norms Bold"/>
              <a:cs typeface="TT Norms Bold"/>
              <a:sym typeface="TT Norms Bold"/>
            </a:endParaRPr>
          </a:p>
        </p:txBody>
      </p:sp>
      <p:sp>
        <p:nvSpPr>
          <p:cNvPr id="5" name="TextBox 5"/>
          <p:cNvSpPr txBox="1"/>
          <p:nvPr/>
        </p:nvSpPr>
        <p:spPr>
          <a:xfrm>
            <a:off x="3729522" y="2222610"/>
            <a:ext cx="14331867" cy="6374130"/>
          </a:xfrm>
          <a:prstGeom prst="rect">
            <a:avLst/>
          </a:prstGeom>
        </p:spPr>
        <p:txBody>
          <a:bodyPr lIns="0" tIns="0" rIns="0" bIns="0" rtlCol="0" anchor="t">
            <a:spAutoFit/>
          </a:bodyPr>
          <a:lstStyle/>
          <a:p>
            <a:pPr algn="just">
              <a:lnSpc>
                <a:spcPts val="4619"/>
              </a:lnSpc>
            </a:pPr>
            <a:r>
              <a:rPr lang="en-US" sz="3299" b="1" spc="-138">
                <a:solidFill>
                  <a:srgbClr val="777A67"/>
                </a:solidFill>
                <a:latin typeface="TT Norms Bold"/>
                <a:ea typeface="TT Norms Bold"/>
                <a:cs typeface="TT Norms Bold"/>
                <a:sym typeface="TT Norms Bold"/>
              </a:rPr>
              <a:t>為了更深入地探討詞語間的語意關聯與共通性之特性，本研究在此階段以前述之TF-IDF技術所建構之詞矩陣為基礎，針對特定「目標詞」進行相關性分析。目標詞的選擇原則聚焦於電影核心名詞或具代表性的詞彙，例如電影名稱、主要角色或關鍵題材詞。本研究以電影《我們意外的勇氣》中女主角「劉若英」作為分析對象，藉此觀察其在評論文本中與其他詞彙之關聯程度。</a:t>
            </a:r>
          </a:p>
          <a:p>
            <a:pPr algn="just">
              <a:lnSpc>
                <a:spcPts val="4619"/>
              </a:lnSpc>
            </a:pPr>
            <a:endParaRPr lang="en-US" sz="3299" b="1" spc="-138">
              <a:solidFill>
                <a:srgbClr val="777A67"/>
              </a:solidFill>
              <a:latin typeface="TT Norms Bold"/>
              <a:ea typeface="TT Norms Bold"/>
              <a:cs typeface="TT Norms Bold"/>
              <a:sym typeface="TT Norms Bold"/>
            </a:endParaRPr>
          </a:p>
          <a:p>
            <a:pPr algn="just">
              <a:lnSpc>
                <a:spcPts val="4619"/>
              </a:lnSpc>
            </a:pPr>
            <a:r>
              <a:rPr lang="en-US" sz="3299" b="1" spc="-138">
                <a:solidFill>
                  <a:srgbClr val="777A67"/>
                </a:solidFill>
                <a:latin typeface="TT Norms Bold"/>
                <a:ea typeface="TT Norms Bold"/>
                <a:cs typeface="TT Norms Bold"/>
                <a:sym typeface="TT Norms Bold"/>
              </a:rPr>
              <a:t>系統首先計算目標詞與語料中其他詞彙之相關性（如皮爾森相關係數），並將結果作為後續文字雲生成的依據。接著，整合前一階段整理完成之評論文本，統計詞頻並排除高頻通用詞，以凸顯更能反映語意核心的關鍵詞。最終生成之文字雲如下圖所示，能直觀呈現目標詞相關語彙的出現頻率與語意權重。</a:t>
            </a:r>
          </a:p>
          <a:p>
            <a:pPr algn="just">
              <a:lnSpc>
                <a:spcPts val="4619"/>
              </a:lnSpc>
            </a:pPr>
            <a:endParaRPr lang="en-US" sz="3299" b="1" spc="-138">
              <a:solidFill>
                <a:srgbClr val="777A67"/>
              </a:solidFill>
              <a:latin typeface="TT Norms Bold"/>
              <a:ea typeface="TT Norms Bold"/>
              <a:cs typeface="TT Norms Bold"/>
              <a:sym typeface="TT Norms Bold"/>
            </a:endParaRPr>
          </a:p>
        </p:txBody>
      </p:sp>
      <p:sp>
        <p:nvSpPr>
          <p:cNvPr id="6" name="TextBox 6"/>
          <p:cNvSpPr txBox="1"/>
          <p:nvPr/>
        </p:nvSpPr>
        <p:spPr>
          <a:xfrm>
            <a:off x="3508952" y="952500"/>
            <a:ext cx="5439485" cy="679415"/>
          </a:xfrm>
          <a:prstGeom prst="rect">
            <a:avLst/>
          </a:prstGeom>
        </p:spPr>
        <p:txBody>
          <a:bodyPr lIns="0" tIns="0" rIns="0" bIns="0" rtlCol="0" anchor="t">
            <a:spAutoFit/>
          </a:bodyPr>
          <a:lstStyle/>
          <a:p>
            <a:pPr algn="just">
              <a:lnSpc>
                <a:spcPts val="5599"/>
              </a:lnSpc>
            </a:pPr>
            <a:r>
              <a:rPr lang="en-US" sz="3999" b="1" spc="-167">
                <a:solidFill>
                  <a:srgbClr val="777A67"/>
                </a:solidFill>
                <a:latin typeface="TT Norms Bold"/>
                <a:ea typeface="TT Norms Bold"/>
                <a:cs typeface="TT Norms Bold"/>
                <a:sym typeface="TT Norms Bold"/>
              </a:rPr>
              <a:t>目標詞語之文字雲呈現</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Freeform 3"/>
          <p:cNvSpPr/>
          <p:nvPr/>
        </p:nvSpPr>
        <p:spPr>
          <a:xfrm>
            <a:off x="3533778" y="1028700"/>
            <a:ext cx="11611429" cy="8229600"/>
          </a:xfrm>
          <a:custGeom>
            <a:avLst/>
            <a:gdLst/>
            <a:ahLst/>
            <a:cxnLst/>
            <a:rect l="l" t="t" r="r" b="b"/>
            <a:pathLst>
              <a:path w="11611429" h="8229600">
                <a:moveTo>
                  <a:pt x="0" y="0"/>
                </a:moveTo>
                <a:lnTo>
                  <a:pt x="11611428" y="0"/>
                </a:lnTo>
                <a:lnTo>
                  <a:pt x="11611428" y="8229600"/>
                </a:lnTo>
                <a:lnTo>
                  <a:pt x="0" y="8229600"/>
                </a:lnTo>
                <a:lnTo>
                  <a:pt x="0" y="0"/>
                </a:lnTo>
                <a:close/>
              </a:path>
            </a:pathLst>
          </a:custGeom>
          <a:blipFill>
            <a:blip r:embed="rId2"/>
            <a:stretch>
              <a:fillRect/>
            </a:stretch>
          </a:blipFill>
        </p:spPr>
        <p:txBody>
          <a:bodyPr/>
          <a:lstStyle/>
          <a:p>
            <a:endParaRPr lang="zh-TW" altLang="en-US"/>
          </a:p>
        </p:txBody>
      </p:sp>
      <p:sp>
        <p:nvSpPr>
          <p:cNvPr id="4" name="TextBox 4"/>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研究結果</a:t>
            </a:r>
            <a:endParaRPr lang="en-US" sz="11000" b="1" dirty="0">
              <a:solidFill>
                <a:srgbClr val="8C8F7B"/>
              </a:solidFill>
              <a:latin typeface="TT Norms Bold"/>
              <a:ea typeface="TT Norms Bold"/>
              <a:cs typeface="TT Norms Bold"/>
              <a:sym typeface="TT Norms Bold"/>
            </a:endParaRPr>
          </a:p>
        </p:txBody>
      </p:sp>
      <p:sp>
        <p:nvSpPr>
          <p:cNvPr id="6" name="TextBox 4">
            <a:extLst>
              <a:ext uri="{FF2B5EF4-FFF2-40B4-BE49-F238E27FC236}">
                <a16:creationId xmlns:a16="http://schemas.microsoft.com/office/drawing/2014/main" id="{B9E3AF52-7FFB-F0DA-B207-178F7C221388}"/>
              </a:ext>
            </a:extLst>
          </p:cNvPr>
          <p:cNvSpPr txBox="1"/>
          <p:nvPr/>
        </p:nvSpPr>
        <p:spPr>
          <a:xfrm>
            <a:off x="1676401" y="1362075"/>
            <a:ext cx="1219201" cy="6155531"/>
          </a:xfrm>
          <a:prstGeom prst="rect">
            <a:avLst/>
          </a:prstGeom>
        </p:spPr>
        <p:txBody>
          <a:bodyPr lIns="0" tIns="0" rIns="0" bIns="0" rtlCol="0" anchor="t">
            <a:spAutoFit/>
          </a:bodyPr>
          <a:lstStyle/>
          <a:p>
            <a:pPr algn="r"/>
            <a:r>
              <a:rPr lang="en-US" sz="8000" b="1" dirty="0" err="1">
                <a:solidFill>
                  <a:srgbClr val="8C8F7B"/>
                </a:solidFill>
                <a:latin typeface="TT Norms Bold"/>
                <a:ea typeface="TT Norms Bold"/>
                <a:cs typeface="TT Norms Bold"/>
                <a:sym typeface="TT Norms Bold"/>
              </a:rPr>
              <a:t>進階性分析</a:t>
            </a:r>
            <a:endParaRPr lang="en-US" sz="8000" b="1" dirty="0">
              <a:solidFill>
                <a:srgbClr val="8C8F7B"/>
              </a:solidFill>
              <a:latin typeface="TT Norms Bold"/>
              <a:ea typeface="TT Norms Bold"/>
              <a:cs typeface="TT Norms Bold"/>
              <a:sym typeface="TT Norm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grpSp>
        <p:nvGrpSpPr>
          <p:cNvPr id="3" name="Group 3"/>
          <p:cNvGrpSpPr/>
          <p:nvPr/>
        </p:nvGrpSpPr>
        <p:grpSpPr>
          <a:xfrm>
            <a:off x="4075352" y="1001900"/>
            <a:ext cx="2908398" cy="1314545"/>
            <a:chOff x="0" y="0"/>
            <a:chExt cx="660141" cy="298372"/>
          </a:xfrm>
        </p:grpSpPr>
        <p:sp>
          <p:nvSpPr>
            <p:cNvPr id="4" name="Freeform 4"/>
            <p:cNvSpPr/>
            <p:nvPr/>
          </p:nvSpPr>
          <p:spPr>
            <a:xfrm>
              <a:off x="0" y="0"/>
              <a:ext cx="660141" cy="298372"/>
            </a:xfrm>
            <a:custGeom>
              <a:avLst/>
              <a:gdLst/>
              <a:ahLst/>
              <a:cxnLst/>
              <a:rect l="l" t="t" r="r" b="b"/>
              <a:pathLst>
                <a:path w="660141" h="298372">
                  <a:moveTo>
                    <a:pt x="135758" y="0"/>
                  </a:moveTo>
                  <a:lnTo>
                    <a:pt x="524383" y="0"/>
                  </a:lnTo>
                  <a:cubicBezTo>
                    <a:pt x="599360" y="0"/>
                    <a:pt x="660141" y="60781"/>
                    <a:pt x="660141" y="135758"/>
                  </a:cubicBezTo>
                  <a:lnTo>
                    <a:pt x="660141" y="162614"/>
                  </a:lnTo>
                  <a:cubicBezTo>
                    <a:pt x="660141" y="237591"/>
                    <a:pt x="599360" y="298372"/>
                    <a:pt x="524383" y="298372"/>
                  </a:cubicBezTo>
                  <a:lnTo>
                    <a:pt x="135758" y="298372"/>
                  </a:lnTo>
                  <a:cubicBezTo>
                    <a:pt x="60781" y="298372"/>
                    <a:pt x="0" y="237591"/>
                    <a:pt x="0" y="162614"/>
                  </a:cubicBezTo>
                  <a:lnTo>
                    <a:pt x="0" y="135758"/>
                  </a:lnTo>
                  <a:cubicBezTo>
                    <a:pt x="0" y="60781"/>
                    <a:pt x="60781" y="0"/>
                    <a:pt x="135758"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5" name="TextBox 5"/>
            <p:cNvSpPr txBox="1"/>
            <p:nvPr/>
          </p:nvSpPr>
          <p:spPr>
            <a:xfrm>
              <a:off x="0" y="-66675"/>
              <a:ext cx="660141"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資料蒐集</a:t>
              </a:r>
            </a:p>
          </p:txBody>
        </p:sp>
      </p:grpSp>
      <p:grpSp>
        <p:nvGrpSpPr>
          <p:cNvPr id="6" name="Group 6"/>
          <p:cNvGrpSpPr/>
          <p:nvPr/>
        </p:nvGrpSpPr>
        <p:grpSpPr>
          <a:xfrm>
            <a:off x="4075352" y="2670953"/>
            <a:ext cx="2908398" cy="1314545"/>
            <a:chOff x="0" y="0"/>
            <a:chExt cx="660141" cy="298372"/>
          </a:xfrm>
        </p:grpSpPr>
        <p:sp>
          <p:nvSpPr>
            <p:cNvPr id="7" name="Freeform 7"/>
            <p:cNvSpPr/>
            <p:nvPr/>
          </p:nvSpPr>
          <p:spPr>
            <a:xfrm>
              <a:off x="0" y="0"/>
              <a:ext cx="660141" cy="298372"/>
            </a:xfrm>
            <a:custGeom>
              <a:avLst/>
              <a:gdLst/>
              <a:ahLst/>
              <a:cxnLst/>
              <a:rect l="l" t="t" r="r" b="b"/>
              <a:pathLst>
                <a:path w="660141" h="298372">
                  <a:moveTo>
                    <a:pt x="135758" y="0"/>
                  </a:moveTo>
                  <a:lnTo>
                    <a:pt x="524383" y="0"/>
                  </a:lnTo>
                  <a:cubicBezTo>
                    <a:pt x="599360" y="0"/>
                    <a:pt x="660141" y="60781"/>
                    <a:pt x="660141" y="135758"/>
                  </a:cubicBezTo>
                  <a:lnTo>
                    <a:pt x="660141" y="162614"/>
                  </a:lnTo>
                  <a:cubicBezTo>
                    <a:pt x="660141" y="237591"/>
                    <a:pt x="599360" y="298372"/>
                    <a:pt x="524383" y="298372"/>
                  </a:cubicBezTo>
                  <a:lnTo>
                    <a:pt x="135758" y="298372"/>
                  </a:lnTo>
                  <a:cubicBezTo>
                    <a:pt x="60781" y="298372"/>
                    <a:pt x="0" y="237591"/>
                    <a:pt x="0" y="162614"/>
                  </a:cubicBezTo>
                  <a:lnTo>
                    <a:pt x="0" y="135758"/>
                  </a:lnTo>
                  <a:cubicBezTo>
                    <a:pt x="0" y="60781"/>
                    <a:pt x="60781" y="0"/>
                    <a:pt x="135758"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8" name="TextBox 8"/>
            <p:cNvSpPr txBox="1"/>
            <p:nvPr/>
          </p:nvSpPr>
          <p:spPr>
            <a:xfrm>
              <a:off x="0" y="-66675"/>
              <a:ext cx="660141"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文字預處理</a:t>
              </a:r>
            </a:p>
          </p:txBody>
        </p:sp>
      </p:grpSp>
      <p:grpSp>
        <p:nvGrpSpPr>
          <p:cNvPr id="9" name="Group 9"/>
          <p:cNvGrpSpPr/>
          <p:nvPr/>
        </p:nvGrpSpPr>
        <p:grpSpPr>
          <a:xfrm>
            <a:off x="3629234" y="4421485"/>
            <a:ext cx="3614767" cy="1314545"/>
            <a:chOff x="0" y="0"/>
            <a:chExt cx="820471" cy="298372"/>
          </a:xfrm>
        </p:grpSpPr>
        <p:sp>
          <p:nvSpPr>
            <p:cNvPr id="10" name="Freeform 10"/>
            <p:cNvSpPr/>
            <p:nvPr/>
          </p:nvSpPr>
          <p:spPr>
            <a:xfrm>
              <a:off x="0" y="0"/>
              <a:ext cx="820471" cy="298372"/>
            </a:xfrm>
            <a:custGeom>
              <a:avLst/>
              <a:gdLst/>
              <a:ahLst/>
              <a:cxnLst/>
              <a:rect l="l" t="t" r="r" b="b"/>
              <a:pathLst>
                <a:path w="820471" h="298372">
                  <a:moveTo>
                    <a:pt x="109229" y="0"/>
                  </a:moveTo>
                  <a:lnTo>
                    <a:pt x="711242" y="0"/>
                  </a:lnTo>
                  <a:cubicBezTo>
                    <a:pt x="771568" y="0"/>
                    <a:pt x="820471" y="48904"/>
                    <a:pt x="820471" y="109229"/>
                  </a:cubicBezTo>
                  <a:lnTo>
                    <a:pt x="820471" y="189143"/>
                  </a:lnTo>
                  <a:cubicBezTo>
                    <a:pt x="820471" y="218112"/>
                    <a:pt x="808963" y="245895"/>
                    <a:pt x="788479" y="266380"/>
                  </a:cubicBezTo>
                  <a:cubicBezTo>
                    <a:pt x="767994" y="286864"/>
                    <a:pt x="740211" y="298372"/>
                    <a:pt x="711242" y="298372"/>
                  </a:cubicBezTo>
                  <a:lnTo>
                    <a:pt x="109229" y="298372"/>
                  </a:lnTo>
                  <a:cubicBezTo>
                    <a:pt x="48904" y="298372"/>
                    <a:pt x="0" y="249469"/>
                    <a:pt x="0" y="189143"/>
                  </a:cubicBezTo>
                  <a:lnTo>
                    <a:pt x="0" y="109229"/>
                  </a:lnTo>
                  <a:cubicBezTo>
                    <a:pt x="0" y="48904"/>
                    <a:pt x="48904" y="0"/>
                    <a:pt x="109229"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1" name="TextBox 11"/>
            <p:cNvSpPr txBox="1"/>
            <p:nvPr/>
          </p:nvSpPr>
          <p:spPr>
            <a:xfrm>
              <a:off x="0" y="-66675"/>
              <a:ext cx="820471"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文本探勘與分析</a:t>
              </a:r>
            </a:p>
          </p:txBody>
        </p:sp>
      </p:grpSp>
      <p:grpSp>
        <p:nvGrpSpPr>
          <p:cNvPr id="12" name="Group 12"/>
          <p:cNvGrpSpPr/>
          <p:nvPr/>
        </p:nvGrpSpPr>
        <p:grpSpPr>
          <a:xfrm>
            <a:off x="4075352" y="6222714"/>
            <a:ext cx="2908398" cy="1314545"/>
            <a:chOff x="0" y="0"/>
            <a:chExt cx="660141" cy="298372"/>
          </a:xfrm>
        </p:grpSpPr>
        <p:sp>
          <p:nvSpPr>
            <p:cNvPr id="13" name="Freeform 13"/>
            <p:cNvSpPr/>
            <p:nvPr/>
          </p:nvSpPr>
          <p:spPr>
            <a:xfrm>
              <a:off x="0" y="0"/>
              <a:ext cx="660141" cy="298372"/>
            </a:xfrm>
            <a:custGeom>
              <a:avLst/>
              <a:gdLst/>
              <a:ahLst/>
              <a:cxnLst/>
              <a:rect l="l" t="t" r="r" b="b"/>
              <a:pathLst>
                <a:path w="660141" h="298372">
                  <a:moveTo>
                    <a:pt x="135758" y="0"/>
                  </a:moveTo>
                  <a:lnTo>
                    <a:pt x="524383" y="0"/>
                  </a:lnTo>
                  <a:cubicBezTo>
                    <a:pt x="599360" y="0"/>
                    <a:pt x="660141" y="60781"/>
                    <a:pt x="660141" y="135758"/>
                  </a:cubicBezTo>
                  <a:lnTo>
                    <a:pt x="660141" y="162614"/>
                  </a:lnTo>
                  <a:cubicBezTo>
                    <a:pt x="660141" y="237591"/>
                    <a:pt x="599360" y="298372"/>
                    <a:pt x="524383" y="298372"/>
                  </a:cubicBezTo>
                  <a:lnTo>
                    <a:pt x="135758" y="298372"/>
                  </a:lnTo>
                  <a:cubicBezTo>
                    <a:pt x="60781" y="298372"/>
                    <a:pt x="0" y="237591"/>
                    <a:pt x="0" y="162614"/>
                  </a:cubicBezTo>
                  <a:lnTo>
                    <a:pt x="0" y="135758"/>
                  </a:lnTo>
                  <a:cubicBezTo>
                    <a:pt x="0" y="60781"/>
                    <a:pt x="60781" y="0"/>
                    <a:pt x="135758"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4" name="TextBox 14"/>
            <p:cNvSpPr txBox="1"/>
            <p:nvPr/>
          </p:nvSpPr>
          <p:spPr>
            <a:xfrm>
              <a:off x="0" y="-66675"/>
              <a:ext cx="660141"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成果視覺化</a:t>
              </a:r>
            </a:p>
          </p:txBody>
        </p:sp>
      </p:grpSp>
      <p:grpSp>
        <p:nvGrpSpPr>
          <p:cNvPr id="15" name="Group 15"/>
          <p:cNvGrpSpPr/>
          <p:nvPr/>
        </p:nvGrpSpPr>
        <p:grpSpPr>
          <a:xfrm>
            <a:off x="4075352" y="8023942"/>
            <a:ext cx="2908398" cy="1314545"/>
            <a:chOff x="0" y="0"/>
            <a:chExt cx="660141" cy="298372"/>
          </a:xfrm>
        </p:grpSpPr>
        <p:sp>
          <p:nvSpPr>
            <p:cNvPr id="16" name="Freeform 16"/>
            <p:cNvSpPr/>
            <p:nvPr/>
          </p:nvSpPr>
          <p:spPr>
            <a:xfrm>
              <a:off x="0" y="0"/>
              <a:ext cx="660141" cy="298372"/>
            </a:xfrm>
            <a:custGeom>
              <a:avLst/>
              <a:gdLst/>
              <a:ahLst/>
              <a:cxnLst/>
              <a:rect l="l" t="t" r="r" b="b"/>
              <a:pathLst>
                <a:path w="660141" h="298372">
                  <a:moveTo>
                    <a:pt x="135758" y="0"/>
                  </a:moveTo>
                  <a:lnTo>
                    <a:pt x="524383" y="0"/>
                  </a:lnTo>
                  <a:cubicBezTo>
                    <a:pt x="599360" y="0"/>
                    <a:pt x="660141" y="60781"/>
                    <a:pt x="660141" y="135758"/>
                  </a:cubicBezTo>
                  <a:lnTo>
                    <a:pt x="660141" y="162614"/>
                  </a:lnTo>
                  <a:cubicBezTo>
                    <a:pt x="660141" y="237591"/>
                    <a:pt x="599360" y="298372"/>
                    <a:pt x="524383" y="298372"/>
                  </a:cubicBezTo>
                  <a:lnTo>
                    <a:pt x="135758" y="298372"/>
                  </a:lnTo>
                  <a:cubicBezTo>
                    <a:pt x="60781" y="298372"/>
                    <a:pt x="0" y="237591"/>
                    <a:pt x="0" y="162614"/>
                  </a:cubicBezTo>
                  <a:lnTo>
                    <a:pt x="0" y="135758"/>
                  </a:lnTo>
                  <a:cubicBezTo>
                    <a:pt x="0" y="60781"/>
                    <a:pt x="60781" y="0"/>
                    <a:pt x="135758"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7" name="TextBox 17"/>
            <p:cNvSpPr txBox="1"/>
            <p:nvPr/>
          </p:nvSpPr>
          <p:spPr>
            <a:xfrm>
              <a:off x="0" y="-66675"/>
              <a:ext cx="660141"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進階性分析</a:t>
              </a:r>
            </a:p>
          </p:txBody>
        </p:sp>
      </p:grpSp>
      <p:sp>
        <p:nvSpPr>
          <p:cNvPr id="18" name="Freeform 18"/>
          <p:cNvSpPr/>
          <p:nvPr/>
        </p:nvSpPr>
        <p:spPr>
          <a:xfrm>
            <a:off x="5005227" y="1818722"/>
            <a:ext cx="862781" cy="1377694"/>
          </a:xfrm>
          <a:custGeom>
            <a:avLst/>
            <a:gdLst/>
            <a:ahLst/>
            <a:cxnLst/>
            <a:rect l="l" t="t" r="r" b="b"/>
            <a:pathLst>
              <a:path w="862781" h="1377694">
                <a:moveTo>
                  <a:pt x="0" y="0"/>
                </a:moveTo>
                <a:lnTo>
                  <a:pt x="862781" y="0"/>
                </a:lnTo>
                <a:lnTo>
                  <a:pt x="862781" y="1377694"/>
                </a:lnTo>
                <a:lnTo>
                  <a:pt x="0" y="1377694"/>
                </a:lnTo>
                <a:lnTo>
                  <a:pt x="0" y="0"/>
                </a:lnTo>
                <a:close/>
              </a:path>
            </a:pathLst>
          </a:custGeom>
          <a:blipFill>
            <a:blip r:embed="rId2"/>
            <a:stretch>
              <a:fillRect/>
            </a:stretch>
          </a:blipFill>
        </p:spPr>
        <p:txBody>
          <a:bodyPr/>
          <a:lstStyle/>
          <a:p>
            <a:endParaRPr lang="zh-TW" altLang="en-US"/>
          </a:p>
        </p:txBody>
      </p:sp>
      <p:sp>
        <p:nvSpPr>
          <p:cNvPr id="19" name="TextBox 19"/>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主要流程</a:t>
            </a:r>
            <a:endParaRPr lang="en-US" sz="11000" b="1" dirty="0">
              <a:solidFill>
                <a:srgbClr val="8C8F7B"/>
              </a:solidFill>
              <a:latin typeface="TT Norms Bold"/>
              <a:ea typeface="TT Norms Bold"/>
              <a:cs typeface="TT Norms Bold"/>
              <a:sym typeface="TT Norms Bold"/>
            </a:endParaRPr>
          </a:p>
        </p:txBody>
      </p:sp>
      <p:sp>
        <p:nvSpPr>
          <p:cNvPr id="20" name="Freeform 20"/>
          <p:cNvSpPr/>
          <p:nvPr/>
        </p:nvSpPr>
        <p:spPr>
          <a:xfrm>
            <a:off x="5005227" y="3427638"/>
            <a:ext cx="862781" cy="1377694"/>
          </a:xfrm>
          <a:custGeom>
            <a:avLst/>
            <a:gdLst/>
            <a:ahLst/>
            <a:cxnLst/>
            <a:rect l="l" t="t" r="r" b="b"/>
            <a:pathLst>
              <a:path w="862781" h="1377694">
                <a:moveTo>
                  <a:pt x="0" y="0"/>
                </a:moveTo>
                <a:lnTo>
                  <a:pt x="862781" y="0"/>
                </a:lnTo>
                <a:lnTo>
                  <a:pt x="862781" y="1377694"/>
                </a:lnTo>
                <a:lnTo>
                  <a:pt x="0" y="1377694"/>
                </a:lnTo>
                <a:lnTo>
                  <a:pt x="0" y="0"/>
                </a:lnTo>
                <a:close/>
              </a:path>
            </a:pathLst>
          </a:custGeom>
          <a:blipFill>
            <a:blip r:embed="rId2"/>
            <a:stretch>
              <a:fillRect/>
            </a:stretch>
          </a:blipFill>
        </p:spPr>
        <p:txBody>
          <a:bodyPr/>
          <a:lstStyle/>
          <a:p>
            <a:endParaRPr lang="zh-TW" altLang="en-US"/>
          </a:p>
        </p:txBody>
      </p:sp>
      <p:sp>
        <p:nvSpPr>
          <p:cNvPr id="21" name="Freeform 21"/>
          <p:cNvSpPr/>
          <p:nvPr/>
        </p:nvSpPr>
        <p:spPr>
          <a:xfrm>
            <a:off x="5005227" y="5311960"/>
            <a:ext cx="862781" cy="1377694"/>
          </a:xfrm>
          <a:custGeom>
            <a:avLst/>
            <a:gdLst/>
            <a:ahLst/>
            <a:cxnLst/>
            <a:rect l="l" t="t" r="r" b="b"/>
            <a:pathLst>
              <a:path w="862781" h="1377694">
                <a:moveTo>
                  <a:pt x="0" y="0"/>
                </a:moveTo>
                <a:lnTo>
                  <a:pt x="862781" y="0"/>
                </a:lnTo>
                <a:lnTo>
                  <a:pt x="862781" y="1377695"/>
                </a:lnTo>
                <a:lnTo>
                  <a:pt x="0" y="1377695"/>
                </a:lnTo>
                <a:lnTo>
                  <a:pt x="0" y="0"/>
                </a:lnTo>
                <a:close/>
              </a:path>
            </a:pathLst>
          </a:custGeom>
          <a:blipFill>
            <a:blip r:embed="rId2"/>
            <a:stretch>
              <a:fillRect/>
            </a:stretch>
          </a:blipFill>
        </p:spPr>
        <p:txBody>
          <a:bodyPr/>
          <a:lstStyle/>
          <a:p>
            <a:endParaRPr lang="zh-TW" altLang="en-US"/>
          </a:p>
        </p:txBody>
      </p:sp>
      <p:sp>
        <p:nvSpPr>
          <p:cNvPr id="22" name="Freeform 22"/>
          <p:cNvSpPr/>
          <p:nvPr/>
        </p:nvSpPr>
        <p:spPr>
          <a:xfrm>
            <a:off x="5005227" y="6973553"/>
            <a:ext cx="862781" cy="1377694"/>
          </a:xfrm>
          <a:custGeom>
            <a:avLst/>
            <a:gdLst/>
            <a:ahLst/>
            <a:cxnLst/>
            <a:rect l="l" t="t" r="r" b="b"/>
            <a:pathLst>
              <a:path w="862781" h="1377694">
                <a:moveTo>
                  <a:pt x="0" y="0"/>
                </a:moveTo>
                <a:lnTo>
                  <a:pt x="862781" y="0"/>
                </a:lnTo>
                <a:lnTo>
                  <a:pt x="862781" y="1377694"/>
                </a:lnTo>
                <a:lnTo>
                  <a:pt x="0" y="1377694"/>
                </a:lnTo>
                <a:lnTo>
                  <a:pt x="0" y="0"/>
                </a:lnTo>
                <a:close/>
              </a:path>
            </a:pathLst>
          </a:custGeom>
          <a:blipFill>
            <a:blip r:embed="rId2"/>
            <a:stretch>
              <a:fillRect/>
            </a:stretch>
          </a:blipFill>
        </p:spPr>
        <p:txBody>
          <a:bodyPr/>
          <a:lstStyle/>
          <a:p>
            <a:endParaRPr lang="zh-TW" altLang="en-US"/>
          </a:p>
        </p:txBody>
      </p:sp>
      <p:sp>
        <p:nvSpPr>
          <p:cNvPr id="23" name="TextBox 23"/>
          <p:cNvSpPr txBox="1"/>
          <p:nvPr/>
        </p:nvSpPr>
        <p:spPr>
          <a:xfrm>
            <a:off x="7244002" y="1160063"/>
            <a:ext cx="7535619" cy="941070"/>
          </a:xfrm>
          <a:prstGeom prst="rect">
            <a:avLst/>
          </a:prstGeom>
        </p:spPr>
        <p:txBody>
          <a:bodyPr lIns="0" tIns="0" rIns="0" bIns="0" rtlCol="0" anchor="t">
            <a:spAutoFit/>
          </a:bodyPr>
          <a:lstStyle/>
          <a:p>
            <a:pPr marL="582928" lvl="1" indent="-291464" algn="just">
              <a:lnSpc>
                <a:spcPts val="3779"/>
              </a:lnSpc>
              <a:buFont typeface="Arial"/>
              <a:buChar char="•"/>
            </a:pPr>
            <a:r>
              <a:rPr lang="en-US" sz="2699" spc="-113">
                <a:solidFill>
                  <a:srgbClr val="777A67"/>
                </a:solidFill>
                <a:latin typeface="TT Norms"/>
                <a:ea typeface="TT Norms"/>
                <a:cs typeface="TT Norms"/>
                <a:sym typeface="TT Norms"/>
              </a:rPr>
              <a:t>網路爬蟲技術</a:t>
            </a:r>
          </a:p>
          <a:p>
            <a:pPr marL="582928" lvl="1" indent="-291464" algn="just">
              <a:lnSpc>
                <a:spcPts val="3779"/>
              </a:lnSpc>
              <a:spcBef>
                <a:spcPct val="0"/>
              </a:spcBef>
              <a:buFont typeface="Arial"/>
              <a:buChar char="•"/>
            </a:pPr>
            <a:r>
              <a:rPr lang="en-US" sz="2699" spc="-113">
                <a:solidFill>
                  <a:srgbClr val="777A67"/>
                </a:solidFill>
                <a:latin typeface="TT Norms"/>
                <a:ea typeface="TT Norms"/>
                <a:cs typeface="TT Norms"/>
                <a:sym typeface="TT Norms"/>
              </a:rPr>
              <a:t>豆瓣 、PTT 、Line Today 網站</a:t>
            </a:r>
          </a:p>
        </p:txBody>
      </p:sp>
      <p:sp>
        <p:nvSpPr>
          <p:cNvPr id="24" name="TextBox 24"/>
          <p:cNvSpPr txBox="1"/>
          <p:nvPr/>
        </p:nvSpPr>
        <p:spPr>
          <a:xfrm>
            <a:off x="7244002" y="2459181"/>
            <a:ext cx="7802933" cy="1417320"/>
          </a:xfrm>
          <a:prstGeom prst="rect">
            <a:avLst/>
          </a:prstGeom>
        </p:spPr>
        <p:txBody>
          <a:bodyPr lIns="0" tIns="0" rIns="0" bIns="0" rtlCol="0" anchor="t">
            <a:spAutoFit/>
          </a:bodyPr>
          <a:lstStyle/>
          <a:p>
            <a:pPr marL="582928" lvl="1" indent="-291464" algn="just">
              <a:lnSpc>
                <a:spcPts val="3779"/>
              </a:lnSpc>
              <a:buFont typeface="Arial"/>
              <a:buChar char="•"/>
            </a:pPr>
            <a:r>
              <a:rPr lang="en-US" sz="2699" spc="-113">
                <a:solidFill>
                  <a:srgbClr val="777A67"/>
                </a:solidFill>
                <a:latin typeface="TT Norms"/>
                <a:ea typeface="TT Norms"/>
                <a:cs typeface="TT Norms"/>
                <a:sym typeface="TT Norms"/>
              </a:rPr>
              <a:t>jieba字典、停用詞、本研究設計的電影專用詞典</a:t>
            </a:r>
          </a:p>
          <a:p>
            <a:pPr marL="582928" lvl="1" indent="-291464" algn="just">
              <a:lnSpc>
                <a:spcPts val="3779"/>
              </a:lnSpc>
              <a:buFont typeface="Arial"/>
              <a:buChar char="•"/>
            </a:pPr>
            <a:r>
              <a:rPr lang="en-US" sz="2699" spc="-113">
                <a:solidFill>
                  <a:srgbClr val="777A67"/>
                </a:solidFill>
                <a:latin typeface="TT Norms"/>
                <a:ea typeface="TT Norms"/>
                <a:cs typeface="TT Norms"/>
                <a:sym typeface="TT Norms"/>
              </a:rPr>
              <a:t>將原始評論轉換為結構化、可分析的資料</a:t>
            </a:r>
          </a:p>
          <a:p>
            <a:pPr marL="582928" lvl="1" indent="-291464" algn="just">
              <a:lnSpc>
                <a:spcPts val="3779"/>
              </a:lnSpc>
              <a:spcBef>
                <a:spcPct val="0"/>
              </a:spcBef>
              <a:buFont typeface="Arial"/>
              <a:buChar char="•"/>
            </a:pPr>
            <a:r>
              <a:rPr lang="en-US" sz="2699" spc="-113">
                <a:solidFill>
                  <a:srgbClr val="777A67"/>
                </a:solidFill>
                <a:latin typeface="TT Norms"/>
                <a:ea typeface="TT Norms"/>
                <a:cs typeface="TT Norms"/>
                <a:sym typeface="TT Norms"/>
              </a:rPr>
              <a:t>以.csv格式進行儲存</a:t>
            </a:r>
          </a:p>
        </p:txBody>
      </p:sp>
      <p:sp>
        <p:nvSpPr>
          <p:cNvPr id="25" name="TextBox 25"/>
          <p:cNvSpPr txBox="1"/>
          <p:nvPr/>
        </p:nvSpPr>
        <p:spPr>
          <a:xfrm>
            <a:off x="7244002" y="4364335"/>
            <a:ext cx="8857229" cy="1417320"/>
          </a:xfrm>
          <a:prstGeom prst="rect">
            <a:avLst/>
          </a:prstGeom>
        </p:spPr>
        <p:txBody>
          <a:bodyPr lIns="0" tIns="0" rIns="0" bIns="0" rtlCol="0" anchor="t">
            <a:spAutoFit/>
          </a:bodyPr>
          <a:lstStyle/>
          <a:p>
            <a:pPr marL="582928" lvl="1" indent="-291464" algn="just">
              <a:lnSpc>
                <a:spcPts val="3779"/>
              </a:lnSpc>
              <a:buFont typeface="Arial"/>
              <a:buChar char="•"/>
            </a:pPr>
            <a:r>
              <a:rPr lang="en-US" sz="2699" spc="-113">
                <a:solidFill>
                  <a:srgbClr val="777A67"/>
                </a:solidFill>
                <a:latin typeface="TT Norms"/>
                <a:ea typeface="TT Norms"/>
                <a:cs typeface="TT Norms"/>
                <a:sym typeface="TT Norms"/>
              </a:rPr>
              <a:t>SVM、決策樹、K-means、Apriori</a:t>
            </a:r>
          </a:p>
          <a:p>
            <a:pPr marL="582928" lvl="1" indent="-291464" algn="just">
              <a:lnSpc>
                <a:spcPts val="3779"/>
              </a:lnSpc>
              <a:buFont typeface="Arial"/>
              <a:buChar char="•"/>
            </a:pPr>
            <a:r>
              <a:rPr lang="en-US" sz="2699" spc="-113">
                <a:solidFill>
                  <a:srgbClr val="777A67"/>
                </a:solidFill>
                <a:latin typeface="TT Norms"/>
                <a:ea typeface="TT Norms"/>
                <a:cs typeface="TT Norms"/>
                <a:sym typeface="TT Norms"/>
              </a:rPr>
              <a:t>情緒分析、主題分群、詞彙間的關聯性分析</a:t>
            </a:r>
          </a:p>
          <a:p>
            <a:pPr marL="582928" lvl="1" indent="-291464" algn="just">
              <a:lnSpc>
                <a:spcPts val="3779"/>
              </a:lnSpc>
              <a:buFont typeface="Arial"/>
              <a:buChar char="•"/>
            </a:pPr>
            <a:r>
              <a:rPr lang="en-US" sz="2699" spc="-113">
                <a:solidFill>
                  <a:srgbClr val="777A67"/>
                </a:solidFill>
                <a:latin typeface="TT Norms"/>
                <a:ea typeface="TT Norms"/>
                <a:cs typeface="TT Norms"/>
                <a:sym typeface="TT Norms"/>
              </a:rPr>
              <a:t>TF-IDF 關鍵詞權重分析</a:t>
            </a:r>
          </a:p>
        </p:txBody>
      </p:sp>
      <p:sp>
        <p:nvSpPr>
          <p:cNvPr id="26" name="TextBox 26"/>
          <p:cNvSpPr txBox="1"/>
          <p:nvPr/>
        </p:nvSpPr>
        <p:spPr>
          <a:xfrm>
            <a:off x="7244002" y="6380876"/>
            <a:ext cx="7535619" cy="941070"/>
          </a:xfrm>
          <a:prstGeom prst="rect">
            <a:avLst/>
          </a:prstGeom>
        </p:spPr>
        <p:txBody>
          <a:bodyPr lIns="0" tIns="0" rIns="0" bIns="0" rtlCol="0" anchor="t">
            <a:spAutoFit/>
          </a:bodyPr>
          <a:lstStyle/>
          <a:p>
            <a:pPr marL="582928" lvl="1" indent="-291464" algn="just">
              <a:lnSpc>
                <a:spcPts val="3779"/>
              </a:lnSpc>
              <a:buFont typeface="Arial"/>
              <a:buChar char="•"/>
            </a:pPr>
            <a:r>
              <a:rPr lang="en-US" sz="2699" spc="-113">
                <a:solidFill>
                  <a:srgbClr val="777A67"/>
                </a:solidFill>
                <a:latin typeface="TT Norms"/>
                <a:ea typeface="TT Norms"/>
                <a:cs typeface="TT Norms"/>
                <a:sym typeface="TT Norms"/>
              </a:rPr>
              <a:t>以圖表呈現</a:t>
            </a:r>
          </a:p>
          <a:p>
            <a:pPr marL="582928" lvl="1" indent="-291464" algn="just">
              <a:lnSpc>
                <a:spcPts val="3779"/>
              </a:lnSpc>
              <a:spcBef>
                <a:spcPct val="0"/>
              </a:spcBef>
              <a:buFont typeface="Arial"/>
              <a:buChar char="•"/>
            </a:pPr>
            <a:r>
              <a:rPr lang="en-US" sz="2699" spc="-113">
                <a:solidFill>
                  <a:srgbClr val="777A67"/>
                </a:solidFill>
                <a:latin typeface="TT Norms"/>
                <a:ea typeface="TT Norms"/>
                <a:cs typeface="TT Norms"/>
                <a:sym typeface="TT Norms"/>
              </a:rPr>
              <a:t>分析情緒分布、主題分群及詞語關聯情形</a:t>
            </a:r>
          </a:p>
        </p:txBody>
      </p:sp>
      <p:sp>
        <p:nvSpPr>
          <p:cNvPr id="27" name="TextBox 27"/>
          <p:cNvSpPr txBox="1"/>
          <p:nvPr/>
        </p:nvSpPr>
        <p:spPr>
          <a:xfrm>
            <a:off x="7244002" y="7943980"/>
            <a:ext cx="7535619" cy="1417320"/>
          </a:xfrm>
          <a:prstGeom prst="rect">
            <a:avLst/>
          </a:prstGeom>
        </p:spPr>
        <p:txBody>
          <a:bodyPr lIns="0" tIns="0" rIns="0" bIns="0" rtlCol="0" anchor="t">
            <a:spAutoFit/>
          </a:bodyPr>
          <a:lstStyle/>
          <a:p>
            <a:pPr marL="582928" lvl="1" indent="-291464" algn="just">
              <a:lnSpc>
                <a:spcPts val="3779"/>
              </a:lnSpc>
              <a:buFont typeface="Arial"/>
              <a:buChar char="•"/>
            </a:pPr>
            <a:r>
              <a:rPr lang="en-US" sz="2699" spc="-113">
                <a:solidFill>
                  <a:srgbClr val="777A67"/>
                </a:solidFill>
                <a:latin typeface="TT Norms"/>
                <a:ea typeface="TT Norms"/>
                <a:cs typeface="TT Norms"/>
                <a:sym typeface="TT Norms"/>
              </a:rPr>
              <a:t>TF-IDF關鍵詞篩選（主要詞語）</a:t>
            </a:r>
          </a:p>
          <a:p>
            <a:pPr marL="582928" lvl="1" indent="-291464" algn="just">
              <a:lnSpc>
                <a:spcPts val="3779"/>
              </a:lnSpc>
              <a:buFont typeface="Arial"/>
              <a:buChar char="•"/>
            </a:pPr>
            <a:r>
              <a:rPr lang="en-US" sz="2699" spc="-113">
                <a:solidFill>
                  <a:srgbClr val="777A67"/>
                </a:solidFill>
                <a:latin typeface="TT Norms"/>
                <a:ea typeface="TT Norms"/>
                <a:cs typeface="TT Norms"/>
                <a:sym typeface="TT Norms"/>
              </a:rPr>
              <a:t>繪製成文字雲</a:t>
            </a:r>
          </a:p>
          <a:p>
            <a:pPr marL="582928" lvl="1" indent="-291464" algn="just">
              <a:lnSpc>
                <a:spcPts val="3779"/>
              </a:lnSpc>
              <a:spcBef>
                <a:spcPct val="0"/>
              </a:spcBef>
              <a:buFont typeface="Arial"/>
              <a:buChar char="•"/>
            </a:pPr>
            <a:r>
              <a:rPr lang="en-US" sz="2699" spc="-113">
                <a:solidFill>
                  <a:srgbClr val="777A67"/>
                </a:solidFill>
                <a:latin typeface="TT Norms"/>
                <a:ea typeface="TT Norms"/>
                <a:cs typeface="TT Norms"/>
                <a:sym typeface="TT Norms"/>
              </a:rPr>
              <a:t>深入分析整體評論內容中的討論方向、想法</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3553420" y="2255340"/>
            <a:ext cx="14331867" cy="2888160"/>
          </a:xfrm>
          <a:prstGeom prst="rect">
            <a:avLst/>
          </a:prstGeom>
        </p:spPr>
        <p:txBody>
          <a:bodyPr lIns="0" tIns="0" rIns="0" bIns="0" rtlCol="0" anchor="t">
            <a:spAutoFit/>
          </a:bodyPr>
          <a:lstStyle/>
          <a:p>
            <a:pPr algn="just">
              <a:lnSpc>
                <a:spcPts val="4619"/>
              </a:lnSpc>
            </a:pPr>
            <a:r>
              <a:rPr lang="en-US" sz="3299" b="1" spc="-138">
                <a:solidFill>
                  <a:srgbClr val="777A67"/>
                </a:solidFill>
                <a:latin typeface="TT Norms Bold"/>
                <a:ea typeface="TT Norms Bold"/>
                <a:cs typeface="TT Norms Bold"/>
                <a:sym typeface="TT Norms Bold"/>
              </a:rPr>
              <a:t>從結果觀察可知，在文字雲中「電影」與「女性」等詞彙所佔面積最大，顯示觀眾在討論中多聚焦於女性角色的形象與電影整體表現；其次為「生育」與「故事」等詞，反映出觀眾對於電影主題中關於生命、家庭與自我成長議題的高度關注。此結果亦與《我們意外的勇氣》所試圖傳達之核心思想相呼應，顯示觀眾在情感投射與主題理解上，與電影創作者意圖之間具有高度一致性。</a:t>
            </a:r>
          </a:p>
        </p:txBody>
      </p:sp>
      <p:sp>
        <p:nvSpPr>
          <p:cNvPr id="4" name="TextBox 4"/>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研究結果</a:t>
            </a:r>
            <a:endParaRPr lang="en-US" sz="11000" b="1" dirty="0">
              <a:solidFill>
                <a:srgbClr val="8C8F7B"/>
              </a:solidFill>
              <a:latin typeface="TT Norms Bold"/>
              <a:ea typeface="TT Norms Bold"/>
              <a:cs typeface="TT Norms Bold"/>
              <a:sym typeface="TT Norms Bold"/>
            </a:endParaRPr>
          </a:p>
        </p:txBody>
      </p:sp>
      <p:sp>
        <p:nvSpPr>
          <p:cNvPr id="6" name="TextBox 4">
            <a:extLst>
              <a:ext uri="{FF2B5EF4-FFF2-40B4-BE49-F238E27FC236}">
                <a16:creationId xmlns:a16="http://schemas.microsoft.com/office/drawing/2014/main" id="{50844E76-E8DD-18EF-7B14-7BA9C5018E2F}"/>
              </a:ext>
            </a:extLst>
          </p:cNvPr>
          <p:cNvSpPr txBox="1"/>
          <p:nvPr/>
        </p:nvSpPr>
        <p:spPr>
          <a:xfrm>
            <a:off x="1676401" y="1362075"/>
            <a:ext cx="1219201" cy="6155531"/>
          </a:xfrm>
          <a:prstGeom prst="rect">
            <a:avLst/>
          </a:prstGeom>
        </p:spPr>
        <p:txBody>
          <a:bodyPr lIns="0" tIns="0" rIns="0" bIns="0" rtlCol="0" anchor="t">
            <a:spAutoFit/>
          </a:bodyPr>
          <a:lstStyle/>
          <a:p>
            <a:pPr algn="r"/>
            <a:r>
              <a:rPr lang="en-US" sz="8000" b="1" dirty="0" err="1">
                <a:solidFill>
                  <a:srgbClr val="8C8F7B"/>
                </a:solidFill>
                <a:latin typeface="TT Norms Bold"/>
                <a:ea typeface="TT Norms Bold"/>
                <a:cs typeface="TT Norms Bold"/>
                <a:sym typeface="TT Norms Bold"/>
              </a:rPr>
              <a:t>進階性分析</a:t>
            </a:r>
            <a:endParaRPr lang="en-US" sz="8000" b="1" dirty="0">
              <a:solidFill>
                <a:srgbClr val="8C8F7B"/>
              </a:solidFill>
              <a:latin typeface="TT Norms Bold"/>
              <a:ea typeface="TT Norms Bold"/>
              <a:cs typeface="TT Norms Bold"/>
              <a:sym typeface="TT Norms Bo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3228992" y="1632369"/>
            <a:ext cx="14331867" cy="6955588"/>
          </a:xfrm>
          <a:prstGeom prst="rect">
            <a:avLst/>
          </a:prstGeom>
        </p:spPr>
        <p:txBody>
          <a:bodyPr lIns="0" tIns="0" rIns="0" bIns="0" rtlCol="0" anchor="t">
            <a:spAutoFit/>
          </a:bodyPr>
          <a:lstStyle/>
          <a:p>
            <a:pPr algn="just">
              <a:lnSpc>
                <a:spcPts val="4619"/>
              </a:lnSpc>
            </a:pPr>
            <a:r>
              <a:rPr lang="en-US" sz="3299" b="1" spc="-138">
                <a:solidFill>
                  <a:srgbClr val="777A67"/>
                </a:solidFill>
                <a:latin typeface="TT Norms Bold"/>
                <a:ea typeface="TT Norms Bold"/>
                <a:cs typeface="TT Norms Bold"/>
                <a:sym typeface="TT Norms Bold"/>
              </a:rPr>
              <a:t>本研究以電影《我們意外的勇氣》為主題，綜合運用多種文本探勘與機器學習演算法，包括SVM、決策樹、K-means聚類、Apriori關聯規則及TF-IDF權重分析等方法，針對觀眾評論進行情緒分類、主題歸納與關鍵詞語分析。研究結果顯示，觀眾多聚焦於「女性」、「生育」、「故事」及「演技」等核心詞彙，反映出電影主題與情感張力能有效引發共鳴。其中，情緒分析結果指出正面與負面評論比例接近，顯示觀眾對劇情內容與價值觀的反饋具有多元性；而文字雲與關聯性分析則揭示詞語之間的潛在語意結構，進一步展現觀眾在不同情緒脈絡下的用詞傾向與討論焦點。</a:t>
            </a:r>
          </a:p>
          <a:p>
            <a:pPr algn="just">
              <a:lnSpc>
                <a:spcPts val="4619"/>
              </a:lnSpc>
            </a:pPr>
            <a:endParaRPr lang="en-US" sz="3299" b="1" spc="-138">
              <a:solidFill>
                <a:srgbClr val="777A67"/>
              </a:solidFill>
              <a:latin typeface="TT Norms Bold"/>
              <a:ea typeface="TT Norms Bold"/>
              <a:cs typeface="TT Norms Bold"/>
              <a:sym typeface="TT Norms Bold"/>
            </a:endParaRPr>
          </a:p>
          <a:p>
            <a:pPr algn="just">
              <a:lnSpc>
                <a:spcPts val="4619"/>
              </a:lnSpc>
            </a:pPr>
            <a:r>
              <a:rPr lang="en-US" sz="3299" b="1" spc="-138">
                <a:solidFill>
                  <a:srgbClr val="777A67"/>
                </a:solidFill>
                <a:latin typeface="TT Norms Bold"/>
                <a:ea typeface="TT Norms Bold"/>
                <a:cs typeface="TT Norms Bold"/>
                <a:sym typeface="TT Norms Bold"/>
              </a:rPr>
              <a:t>整體而言，本研究成功將演算法應用於影評資料的語意理解，並具體呈現電影評論中情感與主題的分布特性。</a:t>
            </a:r>
          </a:p>
          <a:p>
            <a:pPr algn="just">
              <a:lnSpc>
                <a:spcPts val="4619"/>
              </a:lnSpc>
            </a:pPr>
            <a:endParaRPr lang="en-US" sz="3299" b="1" spc="-138">
              <a:solidFill>
                <a:srgbClr val="777A67"/>
              </a:solidFill>
              <a:latin typeface="TT Norms Bold"/>
              <a:ea typeface="TT Norms Bold"/>
              <a:cs typeface="TT Norms Bold"/>
              <a:sym typeface="TT Norms Bold"/>
            </a:endParaRPr>
          </a:p>
        </p:txBody>
      </p:sp>
      <p:sp>
        <p:nvSpPr>
          <p:cNvPr id="4" name="TextBox 4"/>
          <p:cNvSpPr txBox="1"/>
          <p:nvPr/>
        </p:nvSpPr>
        <p:spPr>
          <a:xfrm>
            <a:off x="0" y="668167"/>
            <a:ext cx="1524016" cy="9156353"/>
          </a:xfrm>
          <a:prstGeom prst="rect">
            <a:avLst/>
          </a:prstGeom>
        </p:spPr>
        <p:txBody>
          <a:bodyPr lIns="0" tIns="0" rIns="0" bIns="0" rtlCol="0" anchor="t">
            <a:spAutoFit/>
          </a:bodyPr>
          <a:lstStyle/>
          <a:p>
            <a:pPr algn="r"/>
            <a:r>
              <a:rPr lang="en-US" sz="8500" b="1" dirty="0" err="1">
                <a:solidFill>
                  <a:srgbClr val="8C8F7B"/>
                </a:solidFill>
                <a:latin typeface="TT Norms Bold"/>
                <a:ea typeface="TT Norms Bold"/>
                <a:cs typeface="TT Norms Bold"/>
                <a:sym typeface="TT Norms Bold"/>
              </a:rPr>
              <a:t>結論與未來展望</a:t>
            </a:r>
            <a:endParaRPr lang="en-US" sz="8500" b="1" dirty="0">
              <a:solidFill>
                <a:srgbClr val="8C8F7B"/>
              </a:solidFill>
              <a:latin typeface="TT Norms Bold"/>
              <a:ea typeface="TT Norms Bold"/>
              <a:cs typeface="TT Norms Bold"/>
              <a:sym typeface="TT Norms Bold"/>
            </a:endParaRPr>
          </a:p>
        </p:txBody>
      </p:sp>
      <p:sp>
        <p:nvSpPr>
          <p:cNvPr id="5" name="TextBox 5"/>
          <p:cNvSpPr txBox="1"/>
          <p:nvPr/>
        </p:nvSpPr>
        <p:spPr>
          <a:xfrm>
            <a:off x="1524016" y="1362075"/>
            <a:ext cx="1219201" cy="2462213"/>
          </a:xfrm>
          <a:prstGeom prst="rect">
            <a:avLst/>
          </a:prstGeom>
        </p:spPr>
        <p:txBody>
          <a:bodyPr lIns="0" tIns="0" rIns="0" bIns="0" rtlCol="0" anchor="t">
            <a:spAutoFit/>
          </a:bodyPr>
          <a:lstStyle/>
          <a:p>
            <a:pPr algn="r"/>
            <a:r>
              <a:rPr lang="en-US" sz="8000" b="1" dirty="0" err="1">
                <a:solidFill>
                  <a:srgbClr val="8C8F7B"/>
                </a:solidFill>
                <a:latin typeface="TT Norms Bold"/>
                <a:ea typeface="TT Norms Bold"/>
                <a:cs typeface="TT Norms Bold"/>
                <a:sym typeface="TT Norms Bold"/>
              </a:rPr>
              <a:t>結論</a:t>
            </a:r>
            <a:endParaRPr lang="en-US" sz="8000" b="1" dirty="0">
              <a:solidFill>
                <a:srgbClr val="8C8F7B"/>
              </a:solidFill>
              <a:latin typeface="TT Norms Bold"/>
              <a:ea typeface="TT Norms Bold"/>
              <a:cs typeface="TT Norms Bold"/>
              <a:sym typeface="TT Norms Bo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3228992" y="1520515"/>
            <a:ext cx="14331867" cy="5793466"/>
          </a:xfrm>
          <a:prstGeom prst="rect">
            <a:avLst/>
          </a:prstGeom>
        </p:spPr>
        <p:txBody>
          <a:bodyPr lIns="0" tIns="0" rIns="0" bIns="0" rtlCol="0" anchor="t">
            <a:spAutoFit/>
          </a:bodyPr>
          <a:lstStyle/>
          <a:p>
            <a:pPr algn="just">
              <a:lnSpc>
                <a:spcPts val="4619"/>
              </a:lnSpc>
            </a:pPr>
            <a:r>
              <a:rPr lang="en-US" sz="3299" b="1" spc="-138">
                <a:solidFill>
                  <a:srgbClr val="777A67"/>
                </a:solidFill>
                <a:latin typeface="TT Norms Bold"/>
                <a:ea typeface="TT Norms Bold"/>
                <a:cs typeface="TT Norms Bold"/>
                <a:sym typeface="TT Norms Bold"/>
              </a:rPr>
              <a:t>由於本研究所分析的電影於近月才上映，其評論數量仍相對有限，導致資料樣本規模不足以充分代表整體觀眾意見。此外，研究流程涉及多階段資料前處理與模型運算，程序較為繁瑣，若部分參數設置或資料清理不夠嚴謹，可能影響結果精確度。未來研究可在評論數據更為充足後，進一步引入更具語意層次的模型，如LDA主題模型或BERT詞嵌入技術，以提升主題辨識與語意理解的準確性。</a:t>
            </a:r>
          </a:p>
          <a:p>
            <a:pPr algn="just">
              <a:lnSpc>
                <a:spcPts val="4619"/>
              </a:lnSpc>
            </a:pPr>
            <a:endParaRPr lang="en-US" sz="3299" b="1" spc="-138">
              <a:solidFill>
                <a:srgbClr val="777A67"/>
              </a:solidFill>
              <a:latin typeface="TT Norms Bold"/>
              <a:ea typeface="TT Norms Bold"/>
              <a:cs typeface="TT Norms Bold"/>
              <a:sym typeface="TT Norms Bold"/>
            </a:endParaRPr>
          </a:p>
          <a:p>
            <a:pPr algn="just">
              <a:lnSpc>
                <a:spcPts val="4619"/>
              </a:lnSpc>
            </a:pPr>
            <a:r>
              <a:rPr lang="en-US" sz="3299" b="1" spc="-138">
                <a:solidFill>
                  <a:srgbClr val="777A67"/>
                </a:solidFill>
                <a:latin typeface="TT Norms Bold"/>
                <a:ea typeface="TT Norms Bold"/>
                <a:cs typeface="TT Norms Bold"/>
                <a:sym typeface="TT Norms Bold"/>
              </a:rPr>
              <a:t>同時亦可嘗試整合深度學習的情緒分析模型，或透過視覺化儀表板呈現不同時間與主題之評論趨勢。透過這些改進與延伸，本研究成果可望為電影評論之語意探勘提供更精確且具延展性的分析框架。</a:t>
            </a:r>
          </a:p>
          <a:p>
            <a:pPr algn="just">
              <a:lnSpc>
                <a:spcPts val="4619"/>
              </a:lnSpc>
            </a:pPr>
            <a:endParaRPr lang="en-US" sz="3299" b="1" spc="-138">
              <a:solidFill>
                <a:srgbClr val="777A67"/>
              </a:solidFill>
              <a:latin typeface="TT Norms Bold"/>
              <a:ea typeface="TT Norms Bold"/>
              <a:cs typeface="TT Norms Bold"/>
              <a:sym typeface="TT Norms Bold"/>
            </a:endParaRPr>
          </a:p>
        </p:txBody>
      </p:sp>
      <p:sp>
        <p:nvSpPr>
          <p:cNvPr id="5" name="TextBox 5"/>
          <p:cNvSpPr txBox="1"/>
          <p:nvPr/>
        </p:nvSpPr>
        <p:spPr>
          <a:xfrm>
            <a:off x="1524016" y="1362075"/>
            <a:ext cx="1219201" cy="4924425"/>
          </a:xfrm>
          <a:prstGeom prst="rect">
            <a:avLst/>
          </a:prstGeom>
        </p:spPr>
        <p:txBody>
          <a:bodyPr lIns="0" tIns="0" rIns="0" bIns="0" rtlCol="0" anchor="t">
            <a:spAutoFit/>
          </a:bodyPr>
          <a:lstStyle/>
          <a:p>
            <a:pPr algn="r"/>
            <a:r>
              <a:rPr lang="en-US" sz="8000" b="1" dirty="0" err="1">
                <a:solidFill>
                  <a:srgbClr val="8C8F7B"/>
                </a:solidFill>
                <a:latin typeface="TT Norms Bold"/>
                <a:ea typeface="TT Norms Bold"/>
                <a:cs typeface="TT Norms Bold"/>
                <a:sym typeface="TT Norms Bold"/>
              </a:rPr>
              <a:t>未來展望</a:t>
            </a:r>
            <a:endParaRPr lang="en-US" sz="8000" b="1" dirty="0">
              <a:solidFill>
                <a:srgbClr val="8C8F7B"/>
              </a:solidFill>
              <a:latin typeface="TT Norms Bold"/>
              <a:ea typeface="TT Norms Bold"/>
              <a:cs typeface="TT Norms Bold"/>
              <a:sym typeface="TT Norms Bold"/>
            </a:endParaRPr>
          </a:p>
        </p:txBody>
      </p:sp>
      <p:sp>
        <p:nvSpPr>
          <p:cNvPr id="7" name="TextBox 4">
            <a:extLst>
              <a:ext uri="{FF2B5EF4-FFF2-40B4-BE49-F238E27FC236}">
                <a16:creationId xmlns:a16="http://schemas.microsoft.com/office/drawing/2014/main" id="{6E72FB96-3C76-95DB-848D-A3EE71582CE7}"/>
              </a:ext>
            </a:extLst>
          </p:cNvPr>
          <p:cNvSpPr txBox="1"/>
          <p:nvPr/>
        </p:nvSpPr>
        <p:spPr>
          <a:xfrm>
            <a:off x="0" y="668167"/>
            <a:ext cx="1524016" cy="9156353"/>
          </a:xfrm>
          <a:prstGeom prst="rect">
            <a:avLst/>
          </a:prstGeom>
        </p:spPr>
        <p:txBody>
          <a:bodyPr lIns="0" tIns="0" rIns="0" bIns="0" rtlCol="0" anchor="t">
            <a:spAutoFit/>
          </a:bodyPr>
          <a:lstStyle/>
          <a:p>
            <a:pPr algn="r"/>
            <a:r>
              <a:rPr lang="en-US" sz="8500" b="1" dirty="0" err="1">
                <a:solidFill>
                  <a:srgbClr val="8C8F7B"/>
                </a:solidFill>
                <a:latin typeface="TT Norms Bold"/>
                <a:ea typeface="TT Norms Bold"/>
                <a:cs typeface="TT Norms Bold"/>
                <a:sym typeface="TT Norms Bold"/>
              </a:rPr>
              <a:t>結論與未來展望</a:t>
            </a:r>
            <a:endParaRPr lang="en-US" sz="8500" b="1" dirty="0">
              <a:solidFill>
                <a:srgbClr val="8C8F7B"/>
              </a:solidFill>
              <a:latin typeface="TT Norms Bold"/>
              <a:ea typeface="TT Norms Bold"/>
              <a:cs typeface="TT Norms Bold"/>
              <a:sym typeface="TT Norms Bo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0" y="668167"/>
            <a:ext cx="1524016" cy="4616648"/>
          </a:xfrm>
          <a:prstGeom prst="rect">
            <a:avLst/>
          </a:prstGeom>
        </p:spPr>
        <p:txBody>
          <a:bodyPr lIns="0" tIns="0" rIns="0" bIns="0" rtlCol="0" anchor="t">
            <a:spAutoFit/>
          </a:bodyPr>
          <a:lstStyle/>
          <a:p>
            <a:pPr algn="just"/>
            <a:r>
              <a:rPr lang="en-US" sz="10000" b="1" dirty="0" err="1">
                <a:solidFill>
                  <a:srgbClr val="8C8F7B"/>
                </a:solidFill>
                <a:latin typeface="TT Norms Bold"/>
                <a:ea typeface="TT Norms Bold"/>
                <a:cs typeface="TT Norms Bold"/>
                <a:sym typeface="TT Norms Bold"/>
              </a:rPr>
              <a:t>分工表</a:t>
            </a:r>
            <a:endParaRPr lang="en-US" sz="10000" b="1" dirty="0">
              <a:solidFill>
                <a:srgbClr val="8C8F7B"/>
              </a:solidFill>
              <a:latin typeface="TT Norms Bold"/>
              <a:ea typeface="TT Norms Bold"/>
              <a:cs typeface="TT Norms Bold"/>
              <a:sym typeface="TT Norms Bold"/>
            </a:endParaRPr>
          </a:p>
        </p:txBody>
      </p:sp>
      <p:graphicFrame>
        <p:nvGraphicFramePr>
          <p:cNvPr id="5" name="Table 5"/>
          <p:cNvGraphicFramePr>
            <a:graphicFrameLocks noGrp="1"/>
          </p:cNvGraphicFramePr>
          <p:nvPr/>
        </p:nvGraphicFramePr>
        <p:xfrm>
          <a:off x="2267364" y="1665744"/>
          <a:ext cx="14481308" cy="6175879"/>
        </p:xfrm>
        <a:graphic>
          <a:graphicData uri="http://schemas.openxmlformats.org/drawingml/2006/table">
            <a:tbl>
              <a:tblPr/>
              <a:tblGrid>
                <a:gridCol w="2544146">
                  <a:extLst>
                    <a:ext uri="{9D8B030D-6E8A-4147-A177-3AD203B41FA5}">
                      <a16:colId xmlns:a16="http://schemas.microsoft.com/office/drawing/2014/main" val="20000"/>
                    </a:ext>
                  </a:extLst>
                </a:gridCol>
                <a:gridCol w="1826376">
                  <a:extLst>
                    <a:ext uri="{9D8B030D-6E8A-4147-A177-3AD203B41FA5}">
                      <a16:colId xmlns:a16="http://schemas.microsoft.com/office/drawing/2014/main" val="20001"/>
                    </a:ext>
                  </a:extLst>
                </a:gridCol>
                <a:gridCol w="10110786">
                  <a:extLst>
                    <a:ext uri="{9D8B030D-6E8A-4147-A177-3AD203B41FA5}">
                      <a16:colId xmlns:a16="http://schemas.microsoft.com/office/drawing/2014/main" val="20002"/>
                    </a:ext>
                  </a:extLst>
                </a:gridCol>
              </a:tblGrid>
              <a:tr h="677487">
                <a:tc>
                  <a:txBody>
                    <a:bodyPr/>
                    <a:lstStyle/>
                    <a:p>
                      <a:pPr algn="ctr">
                        <a:lnSpc>
                          <a:spcPts val="3359"/>
                        </a:lnSpc>
                        <a:defRPr/>
                      </a:pPr>
                      <a:r>
                        <a:rPr lang="en-US" sz="2400">
                          <a:solidFill>
                            <a:srgbClr val="000000"/>
                          </a:solidFill>
                          <a:latin typeface="王漢宗顏楷體"/>
                          <a:ea typeface="王漢宗顏楷體"/>
                          <a:cs typeface="王漢宗顏楷體"/>
                          <a:sym typeface="王漢宗顏楷體"/>
                        </a:rPr>
                        <a:t>學號</a:t>
                      </a:r>
                      <a:endParaRPr lang="en-US" sz="1100"/>
                    </a:p>
                  </a:txBody>
                  <a:tcPr marL="57150" marR="57150" marT="57150" marB="57150" anchor="ctr">
                    <a:lnL w="19050" cap="flat" cmpd="sng" algn="ctr">
                      <a:solidFill>
                        <a:srgbClr val="99ACFF"/>
                      </a:solidFill>
                      <a:prstDash val="solid"/>
                      <a:round/>
                      <a:headEnd type="none" w="med" len="med"/>
                      <a:tailEnd type="none" w="med" len="med"/>
                    </a:lnL>
                    <a:lnR w="19050" cap="flat" cmpd="sng" algn="ctr">
                      <a:solidFill>
                        <a:srgbClr val="99ACFF"/>
                      </a:solidFill>
                      <a:prstDash val="solid"/>
                      <a:round/>
                      <a:headEnd type="none" w="med" len="med"/>
                      <a:tailEnd type="none" w="med" len="med"/>
                    </a:lnR>
                    <a:lnT w="19050" cap="flat" cmpd="sng" algn="ctr">
                      <a:solidFill>
                        <a:srgbClr val="99ACFF"/>
                      </a:solidFill>
                      <a:prstDash val="solid"/>
                      <a:round/>
                      <a:headEnd type="none" w="med" len="med"/>
                      <a:tailEnd type="none" w="med" len="med"/>
                    </a:lnT>
                    <a:lnB w="19050" cap="flat" cmpd="sng" algn="ctr">
                      <a:solidFill>
                        <a:srgbClr val="99ACFF"/>
                      </a:solidFill>
                      <a:prstDash val="solid"/>
                      <a:round/>
                      <a:headEnd type="none" w="med" len="med"/>
                      <a:tailEnd type="none" w="med" len="med"/>
                    </a:lnB>
                    <a:solidFill>
                      <a:srgbClr val="CDD6FF"/>
                    </a:solidFill>
                  </a:tcPr>
                </a:tc>
                <a:tc>
                  <a:txBody>
                    <a:bodyPr/>
                    <a:lstStyle/>
                    <a:p>
                      <a:pPr algn="ctr">
                        <a:lnSpc>
                          <a:spcPts val="3359"/>
                        </a:lnSpc>
                        <a:defRPr/>
                      </a:pPr>
                      <a:r>
                        <a:rPr lang="en-US" sz="2399">
                          <a:solidFill>
                            <a:srgbClr val="000000"/>
                          </a:solidFill>
                          <a:latin typeface="王漢宗顏楷體"/>
                          <a:ea typeface="王漢宗顏楷體"/>
                          <a:cs typeface="王漢宗顏楷體"/>
                          <a:sym typeface="王漢宗顏楷體"/>
                        </a:rPr>
                        <a:t>姓名</a:t>
                      </a:r>
                      <a:endParaRPr lang="en-US" sz="1100"/>
                    </a:p>
                  </a:txBody>
                  <a:tcPr marL="57150" marR="57150" marT="57150" marB="57150" anchor="ctr">
                    <a:lnL w="19050" cap="flat" cmpd="sng" algn="ctr">
                      <a:solidFill>
                        <a:srgbClr val="99ACFF"/>
                      </a:solidFill>
                      <a:prstDash val="solid"/>
                      <a:round/>
                      <a:headEnd type="none" w="med" len="med"/>
                      <a:tailEnd type="none" w="med" len="med"/>
                    </a:lnL>
                    <a:lnR w="19050" cap="flat" cmpd="sng" algn="ctr">
                      <a:solidFill>
                        <a:srgbClr val="99ACFF"/>
                      </a:solidFill>
                      <a:prstDash val="solid"/>
                      <a:round/>
                      <a:headEnd type="none" w="med" len="med"/>
                      <a:tailEnd type="none" w="med" len="med"/>
                    </a:lnR>
                    <a:lnT w="19050" cap="flat" cmpd="sng" algn="ctr">
                      <a:solidFill>
                        <a:srgbClr val="99ACFF"/>
                      </a:solidFill>
                      <a:prstDash val="solid"/>
                      <a:round/>
                      <a:headEnd type="none" w="med" len="med"/>
                      <a:tailEnd type="none" w="med" len="med"/>
                    </a:lnT>
                    <a:lnB w="19050" cap="flat" cmpd="sng" algn="ctr">
                      <a:solidFill>
                        <a:srgbClr val="99ACFF"/>
                      </a:solidFill>
                      <a:prstDash val="solid"/>
                      <a:round/>
                      <a:headEnd type="none" w="med" len="med"/>
                      <a:tailEnd type="none" w="med" len="med"/>
                    </a:lnB>
                    <a:solidFill>
                      <a:srgbClr val="CDD6FF"/>
                    </a:solidFill>
                  </a:tcPr>
                </a:tc>
                <a:tc>
                  <a:txBody>
                    <a:bodyPr/>
                    <a:lstStyle/>
                    <a:p>
                      <a:pPr algn="ctr">
                        <a:lnSpc>
                          <a:spcPts val="3359"/>
                        </a:lnSpc>
                        <a:defRPr/>
                      </a:pPr>
                      <a:r>
                        <a:rPr lang="en-US" sz="2399">
                          <a:solidFill>
                            <a:srgbClr val="000000"/>
                          </a:solidFill>
                          <a:latin typeface="王漢宗顏楷體"/>
                          <a:ea typeface="王漢宗顏楷體"/>
                          <a:cs typeface="王漢宗顏楷體"/>
                          <a:sym typeface="王漢宗顏楷體"/>
                        </a:rPr>
                        <a:t>所負責的工作或貢獻</a:t>
                      </a:r>
                      <a:endParaRPr lang="en-US" sz="1100"/>
                    </a:p>
                  </a:txBody>
                  <a:tcPr marL="57150" marR="57150" marT="57150" marB="57150" anchor="ctr">
                    <a:lnL w="19050" cap="flat" cmpd="sng" algn="ctr">
                      <a:solidFill>
                        <a:srgbClr val="99ACFF"/>
                      </a:solidFill>
                      <a:prstDash val="solid"/>
                      <a:round/>
                      <a:headEnd type="none" w="med" len="med"/>
                      <a:tailEnd type="none" w="med" len="med"/>
                    </a:lnL>
                    <a:lnR w="19050" cap="flat" cmpd="sng" algn="ctr">
                      <a:solidFill>
                        <a:srgbClr val="99ACFF"/>
                      </a:solidFill>
                      <a:prstDash val="solid"/>
                      <a:round/>
                      <a:headEnd type="none" w="med" len="med"/>
                      <a:tailEnd type="none" w="med" len="med"/>
                    </a:lnR>
                    <a:lnT w="19050" cap="flat" cmpd="sng" algn="ctr">
                      <a:solidFill>
                        <a:srgbClr val="99ACFF"/>
                      </a:solidFill>
                      <a:prstDash val="solid"/>
                      <a:round/>
                      <a:headEnd type="none" w="med" len="med"/>
                      <a:tailEnd type="none" w="med" len="med"/>
                    </a:lnT>
                    <a:lnB w="1905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0"/>
                  </a:ext>
                </a:extLst>
              </a:tr>
              <a:tr h="1257823">
                <a:tc>
                  <a:txBody>
                    <a:bodyPr/>
                    <a:lstStyle/>
                    <a:p>
                      <a:pPr algn="ctr">
                        <a:lnSpc>
                          <a:spcPts val="4200"/>
                        </a:lnSpc>
                        <a:defRPr/>
                      </a:pPr>
                      <a:r>
                        <a:rPr lang="en-US" sz="3000">
                          <a:solidFill>
                            <a:srgbClr val="000000"/>
                          </a:solidFill>
                          <a:latin typeface="王漢宗顏楷體"/>
                          <a:ea typeface="王漢宗顏楷體"/>
                          <a:cs typeface="王漢宗顏楷體"/>
                          <a:sym typeface="王漢宗顏楷體"/>
                        </a:rPr>
                        <a:t>B1111033</a:t>
                      </a:r>
                      <a:endParaRPr lang="en-US" sz="1100"/>
                    </a:p>
                  </a:txBody>
                  <a:tcPr marL="57150" marR="57150" marT="57150" marB="57150" anchor="ctr">
                    <a:lnL w="19050" cap="flat" cmpd="sng" algn="ctr">
                      <a:solidFill>
                        <a:srgbClr val="99ACFF"/>
                      </a:solidFill>
                      <a:prstDash val="solid"/>
                      <a:round/>
                      <a:headEnd type="none" w="med" len="med"/>
                      <a:tailEnd type="none" w="med" len="med"/>
                    </a:lnL>
                    <a:lnR w="19050" cap="flat" cmpd="sng" algn="ctr">
                      <a:solidFill>
                        <a:srgbClr val="99ACFF"/>
                      </a:solidFill>
                      <a:prstDash val="solid"/>
                      <a:round/>
                      <a:headEnd type="none" w="med" len="med"/>
                      <a:tailEnd type="none" w="med" len="med"/>
                    </a:lnR>
                    <a:lnT w="19050" cap="flat" cmpd="sng" algn="ctr">
                      <a:solidFill>
                        <a:srgbClr val="99ACFF"/>
                      </a:solidFill>
                      <a:prstDash val="solid"/>
                      <a:round/>
                      <a:headEnd type="none" w="med" len="med"/>
                      <a:tailEnd type="none" w="med" len="med"/>
                    </a:lnT>
                    <a:lnB w="19050" cap="flat" cmpd="sng" algn="ctr">
                      <a:solidFill>
                        <a:srgbClr val="99ACFF"/>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王漢宗顏楷體"/>
                          <a:ea typeface="王漢宗顏楷體"/>
                          <a:cs typeface="王漢宗顏楷體"/>
                          <a:sym typeface="王漢宗顏楷體"/>
                        </a:rPr>
                        <a:t>陳新翰</a:t>
                      </a:r>
                      <a:endParaRPr lang="en-US" sz="1100"/>
                    </a:p>
                  </a:txBody>
                  <a:tcPr marL="57150" marR="57150" marT="57150" marB="57150" anchor="ctr">
                    <a:lnL w="19050" cap="flat" cmpd="sng" algn="ctr">
                      <a:solidFill>
                        <a:srgbClr val="99ACFF"/>
                      </a:solidFill>
                      <a:prstDash val="solid"/>
                      <a:round/>
                      <a:headEnd type="none" w="med" len="med"/>
                      <a:tailEnd type="none" w="med" len="med"/>
                    </a:lnL>
                    <a:lnR w="19050" cap="flat" cmpd="sng" algn="ctr">
                      <a:solidFill>
                        <a:srgbClr val="99ACFF"/>
                      </a:solidFill>
                      <a:prstDash val="solid"/>
                      <a:round/>
                      <a:headEnd type="none" w="med" len="med"/>
                      <a:tailEnd type="none" w="med" len="med"/>
                    </a:lnR>
                    <a:lnT w="19050" cap="flat" cmpd="sng" algn="ctr">
                      <a:solidFill>
                        <a:srgbClr val="99ACFF"/>
                      </a:solidFill>
                      <a:prstDash val="solid"/>
                      <a:round/>
                      <a:headEnd type="none" w="med" len="med"/>
                      <a:tailEnd type="none" w="med" len="med"/>
                    </a:lnT>
                    <a:lnB w="19050" cap="flat" cmpd="sng" algn="ctr">
                      <a:solidFill>
                        <a:srgbClr val="99ACFF"/>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王漢宗顏楷體"/>
                          <a:ea typeface="王漢宗顏楷體"/>
                          <a:cs typeface="王漢宗顏楷體"/>
                          <a:sym typeface="王漢宗顏楷體"/>
                        </a:rPr>
                        <a:t>簡報設計與製作、各演算法的原理介紹</a:t>
                      </a:r>
                      <a:endParaRPr lang="en-US" sz="1100"/>
                    </a:p>
                  </a:txBody>
                  <a:tcPr marL="57150" marR="57150" marT="57150" marB="57150" anchor="ctr">
                    <a:lnL w="19050" cap="flat" cmpd="sng" algn="ctr">
                      <a:solidFill>
                        <a:srgbClr val="99ACFF"/>
                      </a:solidFill>
                      <a:prstDash val="solid"/>
                      <a:round/>
                      <a:headEnd type="none" w="med" len="med"/>
                      <a:tailEnd type="none" w="med" len="med"/>
                    </a:lnL>
                    <a:lnR w="19050" cap="flat" cmpd="sng" algn="ctr">
                      <a:solidFill>
                        <a:srgbClr val="99ACFF"/>
                      </a:solidFill>
                      <a:prstDash val="solid"/>
                      <a:round/>
                      <a:headEnd type="none" w="med" len="med"/>
                      <a:tailEnd type="none" w="med" len="med"/>
                    </a:lnR>
                    <a:lnT w="19050" cap="flat" cmpd="sng" algn="ctr">
                      <a:solidFill>
                        <a:srgbClr val="99ACFF"/>
                      </a:solidFill>
                      <a:prstDash val="solid"/>
                      <a:round/>
                      <a:headEnd type="none" w="med" len="med"/>
                      <a:tailEnd type="none" w="med" len="med"/>
                    </a:lnT>
                    <a:lnB w="1905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1781541">
                <a:tc>
                  <a:txBody>
                    <a:bodyPr/>
                    <a:lstStyle/>
                    <a:p>
                      <a:pPr algn="ctr">
                        <a:lnSpc>
                          <a:spcPts val="4200"/>
                        </a:lnSpc>
                        <a:defRPr/>
                      </a:pPr>
                      <a:r>
                        <a:rPr lang="en-US" sz="3000">
                          <a:solidFill>
                            <a:srgbClr val="000000"/>
                          </a:solidFill>
                          <a:latin typeface="王漢宗顏楷體"/>
                          <a:ea typeface="王漢宗顏楷體"/>
                          <a:cs typeface="王漢宗顏楷體"/>
                          <a:sym typeface="王漢宗顏楷體"/>
                        </a:rPr>
                        <a:t>B1141065</a:t>
                      </a:r>
                      <a:endParaRPr lang="en-US" sz="1100"/>
                    </a:p>
                  </a:txBody>
                  <a:tcPr marL="57150" marR="57150" marT="57150" marB="57150" anchor="ctr">
                    <a:lnL w="19050" cap="flat" cmpd="sng" algn="ctr">
                      <a:solidFill>
                        <a:srgbClr val="99ACFF"/>
                      </a:solidFill>
                      <a:prstDash val="solid"/>
                      <a:round/>
                      <a:headEnd type="none" w="med" len="med"/>
                      <a:tailEnd type="none" w="med" len="med"/>
                    </a:lnL>
                    <a:lnR w="19050" cap="flat" cmpd="sng" algn="ctr">
                      <a:solidFill>
                        <a:srgbClr val="99ACFF"/>
                      </a:solidFill>
                      <a:prstDash val="solid"/>
                      <a:round/>
                      <a:headEnd type="none" w="med" len="med"/>
                      <a:tailEnd type="none" w="med" len="med"/>
                    </a:lnR>
                    <a:lnT w="19050" cap="flat" cmpd="sng" algn="ctr">
                      <a:solidFill>
                        <a:srgbClr val="99ACFF"/>
                      </a:solidFill>
                      <a:prstDash val="solid"/>
                      <a:round/>
                      <a:headEnd type="none" w="med" len="med"/>
                      <a:tailEnd type="none" w="med" len="med"/>
                    </a:lnT>
                    <a:lnB w="19050" cap="flat" cmpd="sng" algn="ctr">
                      <a:solidFill>
                        <a:srgbClr val="99ACFF"/>
                      </a:solidFill>
                      <a:prstDash val="solid"/>
                      <a:round/>
                      <a:headEnd type="none" w="med" len="med"/>
                      <a:tailEnd type="none" w="med" len="med"/>
                    </a:lnB>
                    <a:solidFill>
                      <a:srgbClr val="CDD6FF"/>
                    </a:solidFill>
                  </a:tcPr>
                </a:tc>
                <a:tc>
                  <a:txBody>
                    <a:bodyPr/>
                    <a:lstStyle/>
                    <a:p>
                      <a:pPr algn="ctr">
                        <a:lnSpc>
                          <a:spcPts val="4200"/>
                        </a:lnSpc>
                        <a:defRPr/>
                      </a:pPr>
                      <a:r>
                        <a:rPr lang="en-US" sz="3000">
                          <a:solidFill>
                            <a:srgbClr val="000000"/>
                          </a:solidFill>
                          <a:latin typeface="王漢宗顏楷體"/>
                          <a:ea typeface="王漢宗顏楷體"/>
                          <a:cs typeface="王漢宗顏楷體"/>
                          <a:sym typeface="王漢宗顏楷體"/>
                        </a:rPr>
                        <a:t>陳昱安</a:t>
                      </a:r>
                      <a:endParaRPr lang="en-US" sz="1100"/>
                    </a:p>
                  </a:txBody>
                  <a:tcPr marL="57150" marR="57150" marT="57150" marB="57150" anchor="ctr">
                    <a:lnL w="19050" cap="flat" cmpd="sng" algn="ctr">
                      <a:solidFill>
                        <a:srgbClr val="99ACFF"/>
                      </a:solidFill>
                      <a:prstDash val="solid"/>
                      <a:round/>
                      <a:headEnd type="none" w="med" len="med"/>
                      <a:tailEnd type="none" w="med" len="med"/>
                    </a:lnL>
                    <a:lnR w="19050" cap="flat" cmpd="sng" algn="ctr">
                      <a:solidFill>
                        <a:srgbClr val="99ACFF"/>
                      </a:solidFill>
                      <a:prstDash val="solid"/>
                      <a:round/>
                      <a:headEnd type="none" w="med" len="med"/>
                      <a:tailEnd type="none" w="med" len="med"/>
                    </a:lnR>
                    <a:lnT w="19050" cap="flat" cmpd="sng" algn="ctr">
                      <a:solidFill>
                        <a:srgbClr val="99ACFF"/>
                      </a:solidFill>
                      <a:prstDash val="solid"/>
                      <a:round/>
                      <a:headEnd type="none" w="med" len="med"/>
                      <a:tailEnd type="none" w="med" len="med"/>
                    </a:lnT>
                    <a:lnB w="19050" cap="flat" cmpd="sng" algn="ctr">
                      <a:solidFill>
                        <a:srgbClr val="99ACFF"/>
                      </a:solidFill>
                      <a:prstDash val="solid"/>
                      <a:round/>
                      <a:headEnd type="none" w="med" len="med"/>
                      <a:tailEnd type="none" w="med" len="med"/>
                    </a:lnB>
                    <a:solidFill>
                      <a:srgbClr val="CDD6FF"/>
                    </a:solidFill>
                  </a:tcPr>
                </a:tc>
                <a:tc>
                  <a:txBody>
                    <a:bodyPr/>
                    <a:lstStyle/>
                    <a:p>
                      <a:pPr algn="ctr">
                        <a:lnSpc>
                          <a:spcPts val="4200"/>
                        </a:lnSpc>
                        <a:defRPr/>
                      </a:pPr>
                      <a:r>
                        <a:rPr lang="en-US" sz="3000">
                          <a:solidFill>
                            <a:srgbClr val="000000"/>
                          </a:solidFill>
                          <a:latin typeface="王漢宗顏楷體"/>
                          <a:ea typeface="王漢宗顏楷體"/>
                          <a:cs typeface="王漢宗顏楷體"/>
                          <a:sym typeface="王漢宗顏楷體"/>
                        </a:rPr>
                        <a:t>簡報之格式排版與內容美化、主要程式撰寫與設計（資料收集與預處理、文字探勘和分析、成果視覺化、進階性分析）</a:t>
                      </a:r>
                      <a:endParaRPr lang="en-US" sz="1100"/>
                    </a:p>
                  </a:txBody>
                  <a:tcPr marL="57150" marR="57150" marT="57150" marB="57150" anchor="ctr">
                    <a:lnL w="19050" cap="flat" cmpd="sng" algn="ctr">
                      <a:solidFill>
                        <a:srgbClr val="99ACFF"/>
                      </a:solidFill>
                      <a:prstDash val="solid"/>
                      <a:round/>
                      <a:headEnd type="none" w="med" len="med"/>
                      <a:tailEnd type="none" w="med" len="med"/>
                    </a:lnL>
                    <a:lnR w="19050" cap="flat" cmpd="sng" algn="ctr">
                      <a:solidFill>
                        <a:srgbClr val="99ACFF"/>
                      </a:solidFill>
                      <a:prstDash val="solid"/>
                      <a:round/>
                      <a:headEnd type="none" w="med" len="med"/>
                      <a:tailEnd type="none" w="med" len="med"/>
                    </a:lnR>
                    <a:lnT w="19050" cap="flat" cmpd="sng" algn="ctr">
                      <a:solidFill>
                        <a:srgbClr val="99ACFF"/>
                      </a:solidFill>
                      <a:prstDash val="solid"/>
                      <a:round/>
                      <a:headEnd type="none" w="med" len="med"/>
                      <a:tailEnd type="none" w="med" len="med"/>
                    </a:lnT>
                    <a:lnB w="1905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2"/>
                  </a:ext>
                </a:extLst>
              </a:tr>
              <a:tr h="1229514">
                <a:tc>
                  <a:txBody>
                    <a:bodyPr/>
                    <a:lstStyle/>
                    <a:p>
                      <a:pPr algn="ctr">
                        <a:lnSpc>
                          <a:spcPts val="4200"/>
                        </a:lnSpc>
                        <a:defRPr/>
                      </a:pPr>
                      <a:r>
                        <a:rPr lang="en-US" sz="3000">
                          <a:solidFill>
                            <a:srgbClr val="000000"/>
                          </a:solidFill>
                          <a:latin typeface="王漢宗顏楷體"/>
                          <a:ea typeface="王漢宗顏楷體"/>
                          <a:cs typeface="王漢宗顏楷體"/>
                          <a:sym typeface="王漢宗顏楷體"/>
                        </a:rPr>
                        <a:t>B1141078</a:t>
                      </a:r>
                      <a:endParaRPr lang="en-US" sz="1100"/>
                    </a:p>
                  </a:txBody>
                  <a:tcPr marL="57150" marR="57150" marT="57150" marB="57150" anchor="ctr">
                    <a:lnL w="19050" cap="flat" cmpd="sng" algn="ctr">
                      <a:solidFill>
                        <a:srgbClr val="99ACFF"/>
                      </a:solidFill>
                      <a:prstDash val="solid"/>
                      <a:round/>
                      <a:headEnd type="none" w="med" len="med"/>
                      <a:tailEnd type="none" w="med" len="med"/>
                    </a:lnL>
                    <a:lnR w="19050" cap="flat" cmpd="sng" algn="ctr">
                      <a:solidFill>
                        <a:srgbClr val="99ACFF"/>
                      </a:solidFill>
                      <a:prstDash val="solid"/>
                      <a:round/>
                      <a:headEnd type="none" w="med" len="med"/>
                      <a:tailEnd type="none" w="med" len="med"/>
                    </a:lnR>
                    <a:lnT w="19050" cap="flat" cmpd="sng" algn="ctr">
                      <a:solidFill>
                        <a:srgbClr val="99ACFF"/>
                      </a:solidFill>
                      <a:prstDash val="solid"/>
                      <a:round/>
                      <a:headEnd type="none" w="med" len="med"/>
                      <a:tailEnd type="none" w="med" len="med"/>
                    </a:lnT>
                    <a:lnB w="19050" cap="flat" cmpd="sng" algn="ctr">
                      <a:solidFill>
                        <a:srgbClr val="99ACFF"/>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王漢宗顏楷體"/>
                          <a:ea typeface="王漢宗顏楷體"/>
                          <a:cs typeface="王漢宗顏楷體"/>
                          <a:sym typeface="王漢宗顏楷體"/>
                        </a:rPr>
                        <a:t>賴宣澔</a:t>
                      </a:r>
                      <a:endParaRPr lang="en-US" sz="1100"/>
                    </a:p>
                  </a:txBody>
                  <a:tcPr marL="57150" marR="57150" marT="57150" marB="57150" anchor="ctr">
                    <a:lnL w="19050" cap="flat" cmpd="sng" algn="ctr">
                      <a:solidFill>
                        <a:srgbClr val="99ACFF"/>
                      </a:solidFill>
                      <a:prstDash val="solid"/>
                      <a:round/>
                      <a:headEnd type="none" w="med" len="med"/>
                      <a:tailEnd type="none" w="med" len="med"/>
                    </a:lnL>
                    <a:lnR w="19050" cap="flat" cmpd="sng" algn="ctr">
                      <a:solidFill>
                        <a:srgbClr val="99ACFF"/>
                      </a:solidFill>
                      <a:prstDash val="solid"/>
                      <a:round/>
                      <a:headEnd type="none" w="med" len="med"/>
                      <a:tailEnd type="none" w="med" len="med"/>
                    </a:lnR>
                    <a:lnT w="19050" cap="flat" cmpd="sng" algn="ctr">
                      <a:solidFill>
                        <a:srgbClr val="99ACFF"/>
                      </a:solidFill>
                      <a:prstDash val="solid"/>
                      <a:round/>
                      <a:headEnd type="none" w="med" len="med"/>
                      <a:tailEnd type="none" w="med" len="med"/>
                    </a:lnT>
                    <a:lnB w="19050" cap="flat" cmpd="sng" algn="ctr">
                      <a:solidFill>
                        <a:srgbClr val="99ACFF"/>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王漢宗顏楷體"/>
                          <a:ea typeface="王漢宗顏楷體"/>
                          <a:cs typeface="王漢宗顏楷體"/>
                          <a:sym typeface="王漢宗顏楷體"/>
                        </a:rPr>
                        <a:t>簡報之格式排版與內容美化、部分程式撰寫與設計（進階性分析）</a:t>
                      </a:r>
                      <a:endParaRPr lang="en-US" sz="1100"/>
                    </a:p>
                  </a:txBody>
                  <a:tcPr marL="57150" marR="57150" marT="57150" marB="57150" anchor="ctr">
                    <a:lnL w="19050" cap="flat" cmpd="sng" algn="ctr">
                      <a:solidFill>
                        <a:srgbClr val="99ACFF"/>
                      </a:solidFill>
                      <a:prstDash val="solid"/>
                      <a:round/>
                      <a:headEnd type="none" w="med" len="med"/>
                      <a:tailEnd type="none" w="med" len="med"/>
                    </a:lnL>
                    <a:lnR w="19050" cap="flat" cmpd="sng" algn="ctr">
                      <a:solidFill>
                        <a:srgbClr val="99ACFF"/>
                      </a:solidFill>
                      <a:prstDash val="solid"/>
                      <a:round/>
                      <a:headEnd type="none" w="med" len="med"/>
                      <a:tailEnd type="none" w="med" len="med"/>
                    </a:lnR>
                    <a:lnT w="19050" cap="flat" cmpd="sng" algn="ctr">
                      <a:solidFill>
                        <a:srgbClr val="99ACFF"/>
                      </a:solidFill>
                      <a:prstDash val="solid"/>
                      <a:round/>
                      <a:headEnd type="none" w="med" len="med"/>
                      <a:tailEnd type="none" w="med" len="med"/>
                    </a:lnT>
                    <a:lnB w="1905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r h="1229514">
                <a:tc>
                  <a:txBody>
                    <a:bodyPr/>
                    <a:lstStyle/>
                    <a:p>
                      <a:pPr algn="ctr">
                        <a:lnSpc>
                          <a:spcPts val="4200"/>
                        </a:lnSpc>
                        <a:defRPr/>
                      </a:pPr>
                      <a:r>
                        <a:rPr lang="en-US" sz="3000">
                          <a:solidFill>
                            <a:srgbClr val="111111"/>
                          </a:solidFill>
                          <a:latin typeface="王漢宗顏楷體"/>
                          <a:ea typeface="王漢宗顏楷體"/>
                          <a:cs typeface="王漢宗顏楷體"/>
                          <a:sym typeface="王漢宗顏楷體"/>
                        </a:rPr>
                        <a:t>B1212102</a:t>
                      </a:r>
                      <a:endParaRPr lang="en-US" sz="1100"/>
                    </a:p>
                  </a:txBody>
                  <a:tcPr marL="57150" marR="57150" marT="57150" marB="57150" anchor="ctr">
                    <a:lnL w="19050" cap="flat" cmpd="sng" algn="ctr">
                      <a:solidFill>
                        <a:srgbClr val="99ACFF"/>
                      </a:solidFill>
                      <a:prstDash val="solid"/>
                      <a:round/>
                      <a:headEnd type="none" w="med" len="med"/>
                      <a:tailEnd type="none" w="med" len="med"/>
                    </a:lnL>
                    <a:lnR w="19050" cap="flat" cmpd="sng" algn="ctr">
                      <a:solidFill>
                        <a:srgbClr val="99ACFF"/>
                      </a:solidFill>
                      <a:prstDash val="solid"/>
                      <a:round/>
                      <a:headEnd type="none" w="med" len="med"/>
                      <a:tailEnd type="none" w="med" len="med"/>
                    </a:lnR>
                    <a:lnT w="19050" cap="flat" cmpd="sng" algn="ctr">
                      <a:solidFill>
                        <a:srgbClr val="99ACFF"/>
                      </a:solidFill>
                      <a:prstDash val="solid"/>
                      <a:round/>
                      <a:headEnd type="none" w="med" len="med"/>
                      <a:tailEnd type="none" w="med" len="med"/>
                    </a:lnT>
                    <a:lnB w="19050" cap="flat" cmpd="sng" algn="ctr">
                      <a:solidFill>
                        <a:srgbClr val="99ACFF"/>
                      </a:solidFill>
                      <a:prstDash val="solid"/>
                      <a:round/>
                      <a:headEnd type="none" w="med" len="med"/>
                      <a:tailEnd type="none" w="med" len="med"/>
                    </a:lnB>
                    <a:solidFill>
                      <a:srgbClr val="CDD6FF"/>
                    </a:solidFill>
                  </a:tcPr>
                </a:tc>
                <a:tc>
                  <a:txBody>
                    <a:bodyPr/>
                    <a:lstStyle/>
                    <a:p>
                      <a:pPr algn="ctr">
                        <a:lnSpc>
                          <a:spcPts val="4200"/>
                        </a:lnSpc>
                        <a:defRPr/>
                      </a:pPr>
                      <a:r>
                        <a:rPr lang="en-US" sz="3000">
                          <a:solidFill>
                            <a:srgbClr val="000000"/>
                          </a:solidFill>
                          <a:latin typeface="王漢宗顏楷體"/>
                          <a:ea typeface="王漢宗顏楷體"/>
                          <a:cs typeface="王漢宗顏楷體"/>
                          <a:sym typeface="王漢宗顏楷體"/>
                        </a:rPr>
                        <a:t>吳昕穎</a:t>
                      </a:r>
                      <a:endParaRPr lang="en-US" sz="1100"/>
                    </a:p>
                  </a:txBody>
                  <a:tcPr marL="57150" marR="57150" marT="57150" marB="57150" anchor="ctr">
                    <a:lnL w="19050" cap="flat" cmpd="sng" algn="ctr">
                      <a:solidFill>
                        <a:srgbClr val="99ACFF"/>
                      </a:solidFill>
                      <a:prstDash val="solid"/>
                      <a:round/>
                      <a:headEnd type="none" w="med" len="med"/>
                      <a:tailEnd type="none" w="med" len="med"/>
                    </a:lnL>
                    <a:lnR w="19050" cap="flat" cmpd="sng" algn="ctr">
                      <a:solidFill>
                        <a:srgbClr val="99ACFF"/>
                      </a:solidFill>
                      <a:prstDash val="solid"/>
                      <a:round/>
                      <a:headEnd type="none" w="med" len="med"/>
                      <a:tailEnd type="none" w="med" len="med"/>
                    </a:lnR>
                    <a:lnT w="19050" cap="flat" cmpd="sng" algn="ctr">
                      <a:solidFill>
                        <a:srgbClr val="99ACFF"/>
                      </a:solidFill>
                      <a:prstDash val="solid"/>
                      <a:round/>
                      <a:headEnd type="none" w="med" len="med"/>
                      <a:tailEnd type="none" w="med" len="med"/>
                    </a:lnT>
                    <a:lnB w="19050" cap="flat" cmpd="sng" algn="ctr">
                      <a:solidFill>
                        <a:srgbClr val="99ACFF"/>
                      </a:solidFill>
                      <a:prstDash val="solid"/>
                      <a:round/>
                      <a:headEnd type="none" w="med" len="med"/>
                      <a:tailEnd type="none" w="med" len="med"/>
                    </a:lnB>
                    <a:solidFill>
                      <a:srgbClr val="CDD6FF"/>
                    </a:solidFill>
                  </a:tcPr>
                </a:tc>
                <a:tc>
                  <a:txBody>
                    <a:bodyPr/>
                    <a:lstStyle/>
                    <a:p>
                      <a:pPr algn="ctr">
                        <a:lnSpc>
                          <a:spcPts val="4200"/>
                        </a:lnSpc>
                        <a:defRPr/>
                      </a:pPr>
                      <a:r>
                        <a:rPr lang="en-US" sz="3000">
                          <a:solidFill>
                            <a:srgbClr val="000000"/>
                          </a:solidFill>
                          <a:latin typeface="王漢宗顏楷體"/>
                          <a:ea typeface="王漢宗顏楷體"/>
                          <a:cs typeface="王漢宗顏楷體"/>
                          <a:sym typeface="王漢宗顏楷體"/>
                        </a:rPr>
                        <a:t>簡報設計與製作、研究動機和方法說明、主要流程介紹</a:t>
                      </a:r>
                      <a:endParaRPr lang="en-US" sz="1100"/>
                    </a:p>
                  </a:txBody>
                  <a:tcPr marL="57150" marR="57150" marT="57150" marB="57150" anchor="ctr">
                    <a:lnL w="19050" cap="flat" cmpd="sng" algn="ctr">
                      <a:solidFill>
                        <a:srgbClr val="99ACFF"/>
                      </a:solidFill>
                      <a:prstDash val="solid"/>
                      <a:round/>
                      <a:headEnd type="none" w="med" len="med"/>
                      <a:tailEnd type="none" w="med" len="med"/>
                    </a:lnL>
                    <a:lnR w="19050" cap="flat" cmpd="sng" algn="ctr">
                      <a:solidFill>
                        <a:srgbClr val="99ACFF"/>
                      </a:solidFill>
                      <a:prstDash val="solid"/>
                      <a:round/>
                      <a:headEnd type="none" w="med" len="med"/>
                      <a:tailEnd type="none" w="med" len="med"/>
                    </a:lnR>
                    <a:lnT w="19050" cap="flat" cmpd="sng" algn="ctr">
                      <a:solidFill>
                        <a:srgbClr val="99ACFF"/>
                      </a:solidFill>
                      <a:prstDash val="solid"/>
                      <a:round/>
                      <a:headEnd type="none" w="med" len="med"/>
                      <a:tailEnd type="none" w="med" len="med"/>
                    </a:lnT>
                    <a:lnB w="1905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1791369" y="962025"/>
            <a:ext cx="16091700" cy="10642849"/>
          </a:xfrm>
          <a:prstGeom prst="rect">
            <a:avLst/>
          </a:prstGeom>
        </p:spPr>
        <p:txBody>
          <a:bodyPr lIns="0" tIns="0" rIns="0" bIns="0" rtlCol="0" anchor="t">
            <a:spAutoFit/>
          </a:bodyPr>
          <a:lstStyle/>
          <a:p>
            <a:pPr algn="just">
              <a:lnSpc>
                <a:spcPts val="4200"/>
              </a:lnSpc>
            </a:pPr>
            <a:r>
              <a:rPr lang="en-US" sz="3000" b="1" spc="-126" dirty="0">
                <a:solidFill>
                  <a:srgbClr val="777A67"/>
                </a:solidFill>
                <a:latin typeface="TT Norms Bold"/>
                <a:ea typeface="TT Norms Bold"/>
                <a:cs typeface="TT Norms Bold"/>
                <a:sym typeface="TT Norms Bold"/>
              </a:rPr>
              <a:t>[1]  傅文成、黃琝戩、顏瑞宏（2021）。</a:t>
            </a:r>
            <a:r>
              <a:rPr lang="en-US" sz="3000" b="1" spc="-126" dirty="0" err="1">
                <a:solidFill>
                  <a:srgbClr val="777A67"/>
                </a:solidFill>
                <a:latin typeface="TT Norms Bold"/>
                <a:ea typeface="TT Norms Bold"/>
                <a:cs typeface="TT Norms Bold"/>
                <a:sym typeface="TT Norms Bold"/>
              </a:rPr>
              <a:t>以資料科學方法輔助民意趨勢分析：戰略及戰爭風險感知的網路民意研究。新聞學研究</a:t>
            </a:r>
            <a:r>
              <a:rPr lang="en-US" sz="3000" b="1" spc="-126" dirty="0">
                <a:solidFill>
                  <a:srgbClr val="777A67"/>
                </a:solidFill>
                <a:latin typeface="TT Norms Bold"/>
                <a:ea typeface="TT Norms Bold"/>
                <a:cs typeface="TT Norms Bold"/>
                <a:sym typeface="TT Norms Bold"/>
              </a:rPr>
              <a:t>，(149)，1-49。</a:t>
            </a:r>
          </a:p>
          <a:p>
            <a:pPr algn="just">
              <a:lnSpc>
                <a:spcPts val="4200"/>
              </a:lnSpc>
            </a:pPr>
            <a:r>
              <a:rPr lang="en-US" sz="3000" b="1" spc="-126" dirty="0">
                <a:solidFill>
                  <a:srgbClr val="777A67"/>
                </a:solidFill>
                <a:latin typeface="TT Norms Bold"/>
                <a:ea typeface="TT Norms Bold"/>
                <a:cs typeface="TT Norms Bold"/>
                <a:sym typeface="TT Norms Bold"/>
              </a:rPr>
              <a:t>[2] 施文妮、林裕森（2023）。</a:t>
            </a:r>
            <a:r>
              <a:rPr lang="en-US" sz="3000" b="1" spc="-126" dirty="0" err="1">
                <a:solidFill>
                  <a:srgbClr val="777A67"/>
                </a:solidFill>
                <a:latin typeface="TT Norms Bold"/>
                <a:ea typeface="TT Norms Bold"/>
                <a:cs typeface="TT Norms Bold"/>
                <a:sym typeface="TT Norms Bold"/>
              </a:rPr>
              <a:t>應用PTT論壇文字探勘探討消費者對於網購平台的偏好之研究。International</a:t>
            </a:r>
            <a:r>
              <a:rPr lang="en-US" sz="3000" b="1" spc="-126" dirty="0">
                <a:solidFill>
                  <a:srgbClr val="777A67"/>
                </a:solidFill>
                <a:latin typeface="TT Norms Bold"/>
                <a:ea typeface="TT Norms Bold"/>
                <a:cs typeface="TT Norms Bold"/>
                <a:sym typeface="TT Norms Bold"/>
              </a:rPr>
              <a:t> Journal of Systematic Innovation，7(5)，63-78。</a:t>
            </a:r>
          </a:p>
          <a:p>
            <a:pPr algn="just">
              <a:lnSpc>
                <a:spcPts val="4200"/>
              </a:lnSpc>
            </a:pPr>
            <a:r>
              <a:rPr lang="en-US" sz="3000" b="1" spc="-126" dirty="0">
                <a:solidFill>
                  <a:srgbClr val="777A67"/>
                </a:solidFill>
                <a:latin typeface="TT Norms Bold"/>
                <a:ea typeface="TT Norms Bold"/>
                <a:cs typeface="TT Norms Bold"/>
                <a:sym typeface="TT Norms Bold"/>
              </a:rPr>
              <a:t>[3] 郝沛毅、歐仁彬、黃天受、林振穎、吳建生（2018）。透過新聞文章預測股價漲跌趨勢－結合情緒分析、主題模型與模糊支持向量機。資訊管理學報，25(4)，363-395。</a:t>
            </a:r>
          </a:p>
          <a:p>
            <a:pPr algn="just">
              <a:lnSpc>
                <a:spcPts val="4200"/>
              </a:lnSpc>
            </a:pPr>
            <a:r>
              <a:rPr lang="en-US" sz="3000" b="1" spc="-126" dirty="0">
                <a:solidFill>
                  <a:srgbClr val="777A67"/>
                </a:solidFill>
                <a:latin typeface="TT Norms Bold"/>
                <a:ea typeface="TT Norms Bold"/>
                <a:cs typeface="TT Norms Bold"/>
                <a:sym typeface="TT Norms Bold"/>
              </a:rPr>
              <a:t>[4] 鄭妃君、葉靜輝、林侑賢（2023）。</a:t>
            </a:r>
            <a:r>
              <a:rPr lang="en-US" sz="3000" b="1" spc="-126" dirty="0" err="1">
                <a:solidFill>
                  <a:srgbClr val="777A67"/>
                </a:solidFill>
                <a:latin typeface="TT Norms Bold"/>
                <a:ea typeface="TT Norms Bold"/>
                <a:cs typeface="TT Norms Bold"/>
                <a:sym typeface="TT Norms Bold"/>
              </a:rPr>
              <a:t>運用文字探勘及問卷調查探討線上評論對消費者購買意願的影響。東吳經濟商學學報</a:t>
            </a:r>
            <a:r>
              <a:rPr lang="en-US" sz="3000" b="1" spc="-126" dirty="0">
                <a:solidFill>
                  <a:srgbClr val="777A67"/>
                </a:solidFill>
                <a:latin typeface="TT Norms Bold"/>
                <a:ea typeface="TT Norms Bold"/>
                <a:cs typeface="TT Norms Bold"/>
                <a:sym typeface="TT Norms Bold"/>
              </a:rPr>
              <a:t>，(106)，41-63。</a:t>
            </a:r>
          </a:p>
          <a:p>
            <a:pPr algn="just">
              <a:lnSpc>
                <a:spcPts val="4200"/>
              </a:lnSpc>
            </a:pPr>
            <a:r>
              <a:rPr lang="en-US" sz="3000" b="1" spc="-126" dirty="0">
                <a:solidFill>
                  <a:srgbClr val="777A67"/>
                </a:solidFill>
                <a:latin typeface="TT Norms Bold"/>
                <a:ea typeface="TT Norms Bold"/>
                <a:cs typeface="TT Norms Bold"/>
                <a:sym typeface="TT Norms Bold"/>
              </a:rPr>
              <a:t>[5]  A. K. </a:t>
            </a:r>
            <a:r>
              <a:rPr lang="en-US" sz="3000" b="1" spc="-126" dirty="0" err="1">
                <a:solidFill>
                  <a:srgbClr val="777A67"/>
                </a:solidFill>
                <a:latin typeface="TT Norms Bold"/>
                <a:ea typeface="TT Norms Bold"/>
                <a:cs typeface="TT Norms Bold"/>
                <a:sym typeface="TT Norms Bold"/>
              </a:rPr>
              <a:t>Kayhani</a:t>
            </a:r>
            <a:r>
              <a:rPr lang="en-US" sz="3000" b="1" spc="-126" dirty="0">
                <a:solidFill>
                  <a:srgbClr val="777A67"/>
                </a:solidFill>
                <a:latin typeface="TT Norms Bold"/>
                <a:ea typeface="TT Norms Bold"/>
                <a:cs typeface="TT Norms Bold"/>
                <a:sym typeface="TT Norms Bold"/>
              </a:rPr>
              <a:t>, F. Meziane, and R. </a:t>
            </a:r>
            <a:r>
              <a:rPr lang="en-US" sz="3000" b="1" spc="-126" dirty="0" err="1">
                <a:solidFill>
                  <a:srgbClr val="777A67"/>
                </a:solidFill>
                <a:latin typeface="TT Norms Bold"/>
                <a:ea typeface="TT Norms Bold"/>
                <a:cs typeface="TT Norms Bold"/>
                <a:sym typeface="TT Norms Bold"/>
              </a:rPr>
              <a:t>Chiky</a:t>
            </a:r>
            <a:r>
              <a:rPr lang="en-US" sz="3000" b="1" spc="-126" dirty="0">
                <a:solidFill>
                  <a:srgbClr val="777A67"/>
                </a:solidFill>
                <a:latin typeface="TT Norms Bold"/>
                <a:ea typeface="TT Norms Bold"/>
                <a:cs typeface="TT Norms Bold"/>
                <a:sym typeface="TT Norms Bold"/>
              </a:rPr>
              <a:t>, “Movies Emotional Analysis Using Textual Contents,” in Natural Language Processing and Information Systems, E. </a:t>
            </a:r>
            <a:r>
              <a:rPr lang="en-US" sz="3000" b="1" spc="-126" dirty="0" err="1">
                <a:solidFill>
                  <a:srgbClr val="777A67"/>
                </a:solidFill>
                <a:latin typeface="TT Norms Bold"/>
                <a:ea typeface="TT Norms Bold"/>
                <a:cs typeface="TT Norms Bold"/>
                <a:sym typeface="TT Norms Bold"/>
              </a:rPr>
              <a:t>Métais</a:t>
            </a:r>
            <a:r>
              <a:rPr lang="en-US" sz="3000" b="1" spc="-126" dirty="0">
                <a:solidFill>
                  <a:srgbClr val="777A67"/>
                </a:solidFill>
                <a:latin typeface="TT Norms Bold"/>
                <a:ea typeface="TT Norms Bold"/>
                <a:cs typeface="TT Norms Bold"/>
                <a:sym typeface="TT Norms Bold"/>
              </a:rPr>
              <a:t>, F. Meziane, H. Horacek, and P. Cimiano, Eds., Cham: Springer International Publishing, 2020, pp. 205–212. </a:t>
            </a:r>
          </a:p>
          <a:p>
            <a:pPr algn="just">
              <a:lnSpc>
                <a:spcPts val="4200"/>
              </a:lnSpc>
            </a:pPr>
            <a:r>
              <a:rPr lang="en-US" sz="3000" b="1" spc="-126" dirty="0">
                <a:solidFill>
                  <a:srgbClr val="777A67"/>
                </a:solidFill>
                <a:latin typeface="TT Norms Bold"/>
                <a:ea typeface="TT Norms Bold"/>
                <a:cs typeface="TT Norms Bold"/>
                <a:sym typeface="TT Norms Bold"/>
              </a:rPr>
              <a:t>[6]   G. J. Pascoe, “A Qualitative Textual and Comparative Analysis of the Representation of Masculinity in the Action and Romantic Comedy Genres,” ONLINE J COMMUN MEDI, vol. 5, no. 3, July 2015.</a:t>
            </a:r>
          </a:p>
          <a:p>
            <a:pPr algn="just">
              <a:lnSpc>
                <a:spcPts val="2520"/>
              </a:lnSpc>
            </a:pPr>
            <a:endParaRPr lang="en-US" sz="3000" b="1" spc="-126" dirty="0">
              <a:solidFill>
                <a:srgbClr val="777A67"/>
              </a:solidFill>
              <a:latin typeface="TT Norms Bold"/>
              <a:ea typeface="TT Norms Bold"/>
              <a:cs typeface="TT Norms Bold"/>
              <a:sym typeface="TT Norms Bold"/>
            </a:endParaRPr>
          </a:p>
          <a:p>
            <a:pPr algn="just">
              <a:lnSpc>
                <a:spcPts val="2520"/>
              </a:lnSpc>
            </a:pPr>
            <a:endParaRPr lang="en-US" sz="3000" b="1" spc="-126" dirty="0">
              <a:solidFill>
                <a:srgbClr val="777A67"/>
              </a:solidFill>
              <a:latin typeface="TT Norms Bold"/>
              <a:ea typeface="TT Norms Bold"/>
              <a:cs typeface="TT Norms Bold"/>
              <a:sym typeface="TT Norms Bold"/>
            </a:endParaRPr>
          </a:p>
          <a:p>
            <a:pPr algn="just">
              <a:lnSpc>
                <a:spcPts val="2520"/>
              </a:lnSpc>
            </a:pPr>
            <a:endParaRPr lang="en-US" sz="3000" b="1" spc="-126" dirty="0">
              <a:solidFill>
                <a:srgbClr val="777A67"/>
              </a:solidFill>
              <a:latin typeface="TT Norms Bold"/>
              <a:ea typeface="TT Norms Bold"/>
              <a:cs typeface="TT Norms Bold"/>
              <a:sym typeface="TT Norms Bold"/>
            </a:endParaRPr>
          </a:p>
          <a:p>
            <a:pPr algn="just">
              <a:lnSpc>
                <a:spcPts val="2520"/>
              </a:lnSpc>
            </a:pPr>
            <a:endParaRPr lang="en-US" sz="3000" b="1" spc="-126" dirty="0">
              <a:solidFill>
                <a:srgbClr val="777A67"/>
              </a:solidFill>
              <a:latin typeface="TT Norms Bold"/>
              <a:ea typeface="TT Norms Bold"/>
              <a:cs typeface="TT Norms Bold"/>
              <a:sym typeface="TT Norms Bold"/>
            </a:endParaRPr>
          </a:p>
          <a:p>
            <a:pPr algn="just">
              <a:lnSpc>
                <a:spcPts val="2520"/>
              </a:lnSpc>
            </a:pPr>
            <a:endParaRPr lang="en-US" sz="3000" b="1" spc="-126" dirty="0">
              <a:solidFill>
                <a:srgbClr val="777A67"/>
              </a:solidFill>
              <a:latin typeface="TT Norms Bold"/>
              <a:ea typeface="TT Norms Bold"/>
              <a:cs typeface="TT Norms Bold"/>
              <a:sym typeface="TT Norms Bold"/>
            </a:endParaRPr>
          </a:p>
          <a:p>
            <a:pPr algn="just">
              <a:lnSpc>
                <a:spcPts val="2520"/>
              </a:lnSpc>
            </a:pPr>
            <a:endParaRPr lang="en-US" sz="3000" b="1" spc="-126" dirty="0">
              <a:solidFill>
                <a:srgbClr val="777A67"/>
              </a:solidFill>
              <a:latin typeface="TT Norms Bold"/>
              <a:ea typeface="TT Norms Bold"/>
              <a:cs typeface="TT Norms Bold"/>
              <a:sym typeface="TT Norms Bold"/>
            </a:endParaRPr>
          </a:p>
          <a:p>
            <a:pPr algn="just">
              <a:lnSpc>
                <a:spcPts val="2520"/>
              </a:lnSpc>
            </a:pPr>
            <a:endParaRPr lang="en-US" sz="3000" b="1" spc="-126" dirty="0">
              <a:solidFill>
                <a:srgbClr val="777A67"/>
              </a:solidFill>
              <a:latin typeface="TT Norms Bold"/>
              <a:ea typeface="TT Norms Bold"/>
              <a:cs typeface="TT Norms Bold"/>
              <a:sym typeface="TT Norms Bold"/>
            </a:endParaRPr>
          </a:p>
          <a:p>
            <a:pPr algn="just">
              <a:lnSpc>
                <a:spcPts val="2520"/>
              </a:lnSpc>
            </a:pPr>
            <a:endParaRPr lang="en-US" sz="3000" b="1" spc="-126" dirty="0">
              <a:solidFill>
                <a:srgbClr val="777A67"/>
              </a:solidFill>
              <a:latin typeface="TT Norms Bold"/>
              <a:ea typeface="TT Norms Bold"/>
              <a:cs typeface="TT Norms Bold"/>
              <a:sym typeface="TT Norms Bold"/>
            </a:endParaRPr>
          </a:p>
          <a:p>
            <a:pPr algn="just">
              <a:lnSpc>
                <a:spcPts val="2520"/>
              </a:lnSpc>
            </a:pPr>
            <a:endParaRPr lang="en-US" sz="3000" b="1" spc="-126" dirty="0">
              <a:solidFill>
                <a:srgbClr val="777A67"/>
              </a:solidFill>
              <a:latin typeface="TT Norms Bold"/>
              <a:ea typeface="TT Norms Bold"/>
              <a:cs typeface="TT Norms Bold"/>
              <a:sym typeface="TT Norms Bold"/>
            </a:endParaRPr>
          </a:p>
          <a:p>
            <a:pPr algn="just">
              <a:lnSpc>
                <a:spcPts val="2772"/>
              </a:lnSpc>
            </a:pPr>
            <a:endParaRPr lang="en-US" sz="3000" b="1" spc="-126" dirty="0">
              <a:solidFill>
                <a:srgbClr val="777A67"/>
              </a:solidFill>
              <a:latin typeface="TT Norms Bold"/>
              <a:ea typeface="TT Norms Bold"/>
              <a:cs typeface="TT Norms Bold"/>
              <a:sym typeface="TT Norms Bold"/>
            </a:endParaRPr>
          </a:p>
        </p:txBody>
      </p:sp>
      <p:sp>
        <p:nvSpPr>
          <p:cNvPr id="4" name="TextBox 4"/>
          <p:cNvSpPr txBox="1"/>
          <p:nvPr/>
        </p:nvSpPr>
        <p:spPr>
          <a:xfrm>
            <a:off x="0" y="668167"/>
            <a:ext cx="1524016" cy="6155531"/>
          </a:xfrm>
          <a:prstGeom prst="rect">
            <a:avLst/>
          </a:prstGeom>
        </p:spPr>
        <p:txBody>
          <a:bodyPr lIns="0" tIns="0" rIns="0" bIns="0" rtlCol="0" anchor="t">
            <a:spAutoFit/>
          </a:bodyPr>
          <a:lstStyle/>
          <a:p>
            <a:pPr algn="just"/>
            <a:r>
              <a:rPr lang="en-US" sz="10000" b="1" dirty="0" err="1">
                <a:solidFill>
                  <a:srgbClr val="8C8F7B"/>
                </a:solidFill>
                <a:latin typeface="TT Norms Bold"/>
                <a:ea typeface="TT Norms Bold"/>
                <a:cs typeface="TT Norms Bold"/>
                <a:sym typeface="TT Norms Bold"/>
              </a:rPr>
              <a:t>參考文獻</a:t>
            </a:r>
            <a:endParaRPr lang="en-US" sz="10000" b="1" dirty="0">
              <a:solidFill>
                <a:srgbClr val="8C8F7B"/>
              </a:solidFill>
              <a:latin typeface="TT Norms Bold"/>
              <a:ea typeface="TT Norms Bold"/>
              <a:cs typeface="TT Norms Bold"/>
              <a:sym typeface="TT Norms Bo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Freeform 2"/>
          <p:cNvSpPr/>
          <p:nvPr/>
        </p:nvSpPr>
        <p:spPr>
          <a:xfrm rot="5212663">
            <a:off x="-777206" y="-1573429"/>
            <a:ext cx="3491859" cy="5080747"/>
          </a:xfrm>
          <a:custGeom>
            <a:avLst/>
            <a:gdLst/>
            <a:ahLst/>
            <a:cxnLst/>
            <a:rect l="l" t="t" r="r" b="b"/>
            <a:pathLst>
              <a:path w="3491859" h="5080747">
                <a:moveTo>
                  <a:pt x="0" y="0"/>
                </a:moveTo>
                <a:lnTo>
                  <a:pt x="3491859" y="0"/>
                </a:lnTo>
                <a:lnTo>
                  <a:pt x="3491859" y="5080748"/>
                </a:lnTo>
                <a:lnTo>
                  <a:pt x="0" y="50807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rot="-727440">
            <a:off x="14681918" y="6350995"/>
            <a:ext cx="4114447" cy="5629219"/>
          </a:xfrm>
          <a:custGeom>
            <a:avLst/>
            <a:gdLst/>
            <a:ahLst/>
            <a:cxnLst/>
            <a:rect l="l" t="t" r="r" b="b"/>
            <a:pathLst>
              <a:path w="4114447" h="5629219">
                <a:moveTo>
                  <a:pt x="0" y="0"/>
                </a:moveTo>
                <a:lnTo>
                  <a:pt x="4114447" y="0"/>
                </a:lnTo>
                <a:lnTo>
                  <a:pt x="4114447" y="5629219"/>
                </a:lnTo>
                <a:lnTo>
                  <a:pt x="0" y="56292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rot="542794">
            <a:off x="-548960" y="6943000"/>
            <a:ext cx="3035366" cy="6183153"/>
          </a:xfrm>
          <a:custGeom>
            <a:avLst/>
            <a:gdLst/>
            <a:ahLst/>
            <a:cxnLst/>
            <a:rect l="l" t="t" r="r" b="b"/>
            <a:pathLst>
              <a:path w="3035366" h="6183153">
                <a:moveTo>
                  <a:pt x="0" y="0"/>
                </a:moveTo>
                <a:lnTo>
                  <a:pt x="3035366" y="0"/>
                </a:lnTo>
                <a:lnTo>
                  <a:pt x="3035366" y="6183154"/>
                </a:lnTo>
                <a:lnTo>
                  <a:pt x="0" y="61831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p:nvPr/>
        </p:nvSpPr>
        <p:spPr>
          <a:xfrm rot="-7626261">
            <a:off x="16067061" y="-2223095"/>
            <a:ext cx="2384478" cy="5487292"/>
          </a:xfrm>
          <a:custGeom>
            <a:avLst/>
            <a:gdLst/>
            <a:ahLst/>
            <a:cxnLst/>
            <a:rect l="l" t="t" r="r" b="b"/>
            <a:pathLst>
              <a:path w="2384478" h="5487292">
                <a:moveTo>
                  <a:pt x="0" y="0"/>
                </a:moveTo>
                <a:lnTo>
                  <a:pt x="2384478" y="0"/>
                </a:lnTo>
                <a:lnTo>
                  <a:pt x="2384478" y="5487292"/>
                </a:lnTo>
                <a:lnTo>
                  <a:pt x="0" y="54872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grpSp>
        <p:nvGrpSpPr>
          <p:cNvPr id="6" name="Group 6"/>
          <p:cNvGrpSpPr/>
          <p:nvPr/>
        </p:nvGrpSpPr>
        <p:grpSpPr>
          <a:xfrm>
            <a:off x="3465048" y="3544179"/>
            <a:ext cx="11357903" cy="3198642"/>
            <a:chOff x="0" y="0"/>
            <a:chExt cx="2991382" cy="842441"/>
          </a:xfrm>
        </p:grpSpPr>
        <p:sp>
          <p:nvSpPr>
            <p:cNvPr id="7" name="Freeform 7"/>
            <p:cNvSpPr/>
            <p:nvPr/>
          </p:nvSpPr>
          <p:spPr>
            <a:xfrm>
              <a:off x="0" y="0"/>
              <a:ext cx="2991382" cy="842441"/>
            </a:xfrm>
            <a:custGeom>
              <a:avLst/>
              <a:gdLst/>
              <a:ahLst/>
              <a:cxnLst/>
              <a:rect l="l" t="t" r="r" b="b"/>
              <a:pathLst>
                <a:path w="2991382" h="842441">
                  <a:moveTo>
                    <a:pt x="34763" y="0"/>
                  </a:moveTo>
                  <a:lnTo>
                    <a:pt x="2956619" y="0"/>
                  </a:lnTo>
                  <a:cubicBezTo>
                    <a:pt x="2965839" y="0"/>
                    <a:pt x="2974681" y="3663"/>
                    <a:pt x="2981200" y="10182"/>
                  </a:cubicBezTo>
                  <a:cubicBezTo>
                    <a:pt x="2987719" y="16701"/>
                    <a:pt x="2991382" y="25543"/>
                    <a:pt x="2991382" y="34763"/>
                  </a:cubicBezTo>
                  <a:lnTo>
                    <a:pt x="2991382" y="807677"/>
                  </a:lnTo>
                  <a:cubicBezTo>
                    <a:pt x="2991382" y="826876"/>
                    <a:pt x="2975818" y="842441"/>
                    <a:pt x="2956619" y="842441"/>
                  </a:cubicBezTo>
                  <a:lnTo>
                    <a:pt x="34763" y="842441"/>
                  </a:lnTo>
                  <a:cubicBezTo>
                    <a:pt x="25543" y="842441"/>
                    <a:pt x="16701" y="838778"/>
                    <a:pt x="10182" y="832259"/>
                  </a:cubicBezTo>
                  <a:cubicBezTo>
                    <a:pt x="3663" y="825739"/>
                    <a:pt x="0" y="816897"/>
                    <a:pt x="0" y="807677"/>
                  </a:cubicBezTo>
                  <a:lnTo>
                    <a:pt x="0" y="34763"/>
                  </a:lnTo>
                  <a:cubicBezTo>
                    <a:pt x="0" y="25543"/>
                    <a:pt x="3663" y="16701"/>
                    <a:pt x="10182" y="10182"/>
                  </a:cubicBezTo>
                  <a:cubicBezTo>
                    <a:pt x="16701" y="3663"/>
                    <a:pt x="25543" y="0"/>
                    <a:pt x="34763" y="0"/>
                  </a:cubicBezTo>
                  <a:close/>
                </a:path>
              </a:pathLst>
            </a:custGeom>
            <a:solidFill>
              <a:srgbClr val="000000">
                <a:alpha val="0"/>
              </a:srgbClr>
            </a:solidFill>
            <a:ln w="66675" cap="rnd">
              <a:solidFill>
                <a:srgbClr val="9F6D51"/>
              </a:solidFill>
              <a:prstDash val="solid"/>
              <a:round/>
            </a:ln>
          </p:spPr>
          <p:txBody>
            <a:bodyPr/>
            <a:lstStyle/>
            <a:p>
              <a:endParaRPr lang="zh-TW" altLang="en-US"/>
            </a:p>
          </p:txBody>
        </p:sp>
        <p:sp>
          <p:nvSpPr>
            <p:cNvPr id="8" name="TextBox 8"/>
            <p:cNvSpPr txBox="1"/>
            <p:nvPr/>
          </p:nvSpPr>
          <p:spPr>
            <a:xfrm>
              <a:off x="0" y="-38100"/>
              <a:ext cx="2991382" cy="880541"/>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4088502" y="3615937"/>
            <a:ext cx="10110995" cy="2750325"/>
          </a:xfrm>
          <a:prstGeom prst="rect">
            <a:avLst/>
          </a:prstGeom>
        </p:spPr>
        <p:txBody>
          <a:bodyPr lIns="0" tIns="0" rIns="0" bIns="0" rtlCol="0" anchor="t">
            <a:spAutoFit/>
          </a:bodyPr>
          <a:lstStyle/>
          <a:p>
            <a:pPr algn="ctr">
              <a:lnSpc>
                <a:spcPts val="22578"/>
              </a:lnSpc>
            </a:pPr>
            <a:r>
              <a:rPr lang="en-US" sz="16127">
                <a:solidFill>
                  <a:srgbClr val="9F6D51"/>
                </a:solidFill>
                <a:latin typeface="Magnolia Script"/>
                <a:ea typeface="Magnolia Script"/>
                <a:cs typeface="Magnolia Script"/>
                <a:sym typeface="Magnolia Script"/>
              </a:rPr>
              <a:t>ThankYou </a:t>
            </a:r>
          </a:p>
        </p:txBody>
      </p:sp>
      <p:sp>
        <p:nvSpPr>
          <p:cNvPr id="10" name="Freeform 10"/>
          <p:cNvSpPr/>
          <p:nvPr/>
        </p:nvSpPr>
        <p:spPr>
          <a:xfrm flipH="1">
            <a:off x="16047959" y="2848650"/>
            <a:ext cx="1211341" cy="2279676"/>
          </a:xfrm>
          <a:custGeom>
            <a:avLst/>
            <a:gdLst/>
            <a:ahLst/>
            <a:cxnLst/>
            <a:rect l="l" t="t" r="r" b="b"/>
            <a:pathLst>
              <a:path w="1211341" h="2279676">
                <a:moveTo>
                  <a:pt x="1211341" y="0"/>
                </a:moveTo>
                <a:lnTo>
                  <a:pt x="0" y="0"/>
                </a:lnTo>
                <a:lnTo>
                  <a:pt x="0" y="2279676"/>
                </a:lnTo>
                <a:lnTo>
                  <a:pt x="1211341" y="2279676"/>
                </a:lnTo>
                <a:lnTo>
                  <a:pt x="1211341"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1" name="Freeform 11"/>
          <p:cNvSpPr/>
          <p:nvPr/>
        </p:nvSpPr>
        <p:spPr>
          <a:xfrm>
            <a:off x="1548858" y="4463145"/>
            <a:ext cx="1211341" cy="2279676"/>
          </a:xfrm>
          <a:custGeom>
            <a:avLst/>
            <a:gdLst/>
            <a:ahLst/>
            <a:cxnLst/>
            <a:rect l="l" t="t" r="r" b="b"/>
            <a:pathLst>
              <a:path w="1211341" h="2279676">
                <a:moveTo>
                  <a:pt x="0" y="0"/>
                </a:moveTo>
                <a:lnTo>
                  <a:pt x="1211340" y="0"/>
                </a:lnTo>
                <a:lnTo>
                  <a:pt x="1211340" y="2279676"/>
                </a:lnTo>
                <a:lnTo>
                  <a:pt x="0" y="22796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Freeform 3"/>
          <p:cNvSpPr/>
          <p:nvPr/>
        </p:nvSpPr>
        <p:spPr>
          <a:xfrm>
            <a:off x="8287417" y="3263445"/>
            <a:ext cx="10000583" cy="6600385"/>
          </a:xfrm>
          <a:custGeom>
            <a:avLst/>
            <a:gdLst/>
            <a:ahLst/>
            <a:cxnLst/>
            <a:rect l="l" t="t" r="r" b="b"/>
            <a:pathLst>
              <a:path w="10000583" h="6600385">
                <a:moveTo>
                  <a:pt x="0" y="0"/>
                </a:moveTo>
                <a:lnTo>
                  <a:pt x="10000583" y="0"/>
                </a:lnTo>
                <a:lnTo>
                  <a:pt x="10000583" y="6600385"/>
                </a:lnTo>
                <a:lnTo>
                  <a:pt x="0" y="6600385"/>
                </a:lnTo>
                <a:lnTo>
                  <a:pt x="0" y="0"/>
                </a:lnTo>
                <a:close/>
              </a:path>
            </a:pathLst>
          </a:custGeom>
          <a:blipFill>
            <a:blip r:embed="rId2"/>
            <a:stretch>
              <a:fillRect/>
            </a:stretch>
          </a:blipFill>
        </p:spPr>
        <p:txBody>
          <a:bodyPr/>
          <a:lstStyle/>
          <a:p>
            <a:endParaRPr lang="zh-TW" altLang="en-US"/>
          </a:p>
        </p:txBody>
      </p:sp>
      <p:sp>
        <p:nvSpPr>
          <p:cNvPr id="4" name="TextBox 4"/>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詳細說明</a:t>
            </a:r>
            <a:endParaRPr lang="en-US" sz="11000" b="1" dirty="0">
              <a:solidFill>
                <a:srgbClr val="8C8F7B"/>
              </a:solidFill>
              <a:latin typeface="TT Norms Bold"/>
              <a:ea typeface="TT Norms Bold"/>
              <a:cs typeface="TT Norms Bold"/>
              <a:sym typeface="TT Norms Bold"/>
            </a:endParaRPr>
          </a:p>
        </p:txBody>
      </p:sp>
      <p:sp>
        <p:nvSpPr>
          <p:cNvPr id="5" name="TextBox 5"/>
          <p:cNvSpPr txBox="1"/>
          <p:nvPr/>
        </p:nvSpPr>
        <p:spPr>
          <a:xfrm>
            <a:off x="2002898" y="525888"/>
            <a:ext cx="3839767" cy="813860"/>
          </a:xfrm>
          <a:prstGeom prst="rect">
            <a:avLst/>
          </a:prstGeom>
        </p:spPr>
        <p:txBody>
          <a:bodyPr lIns="0" tIns="0" rIns="0" bIns="0" rtlCol="0" anchor="t">
            <a:spAutoFit/>
          </a:bodyPr>
          <a:lstStyle/>
          <a:p>
            <a:pPr algn="r">
              <a:lnSpc>
                <a:spcPts val="5598"/>
              </a:lnSpc>
            </a:pPr>
            <a:r>
              <a:rPr lang="en-US" sz="7465" b="1">
                <a:solidFill>
                  <a:srgbClr val="8C8F7B"/>
                </a:solidFill>
                <a:latin typeface="TT Norms Bold"/>
                <a:ea typeface="TT Norms Bold"/>
                <a:cs typeface="TT Norms Bold"/>
                <a:sym typeface="TT Norms Bold"/>
              </a:rPr>
              <a:t>資料蒐集</a:t>
            </a:r>
          </a:p>
        </p:txBody>
      </p:sp>
      <p:sp>
        <p:nvSpPr>
          <p:cNvPr id="6" name="TextBox 6"/>
          <p:cNvSpPr txBox="1"/>
          <p:nvPr/>
        </p:nvSpPr>
        <p:spPr>
          <a:xfrm>
            <a:off x="2002898" y="1503794"/>
            <a:ext cx="7397799" cy="1525686"/>
          </a:xfrm>
          <a:prstGeom prst="rect">
            <a:avLst/>
          </a:prstGeom>
        </p:spPr>
        <p:txBody>
          <a:bodyPr lIns="0" tIns="0" rIns="0" bIns="0" rtlCol="0" anchor="t">
            <a:spAutoFit/>
          </a:bodyPr>
          <a:lstStyle/>
          <a:p>
            <a:pPr marL="619044" lvl="1" indent="-309522" algn="just">
              <a:lnSpc>
                <a:spcPts val="4014"/>
              </a:lnSpc>
              <a:buFont typeface="Arial"/>
              <a:buChar char="•"/>
            </a:pPr>
            <a:r>
              <a:rPr lang="en-US" sz="2867" spc="-120">
                <a:solidFill>
                  <a:srgbClr val="777A67"/>
                </a:solidFill>
                <a:latin typeface="TT Norms"/>
                <a:ea typeface="TT Norms"/>
                <a:cs typeface="TT Norms"/>
                <a:sym typeface="TT Norms"/>
              </a:rPr>
              <a:t>主要來自豆瓣、PTT 和 LineToday</a:t>
            </a:r>
          </a:p>
          <a:p>
            <a:pPr marL="619044" lvl="1" indent="-309522" algn="just">
              <a:lnSpc>
                <a:spcPts val="4014"/>
              </a:lnSpc>
              <a:buFont typeface="Arial"/>
              <a:buChar char="•"/>
            </a:pPr>
            <a:r>
              <a:rPr lang="en-US" sz="2867" spc="-120">
                <a:solidFill>
                  <a:srgbClr val="777A67"/>
                </a:solidFill>
                <a:latin typeface="TT Norms"/>
                <a:ea typeface="TT Norms"/>
                <a:cs typeface="TT Norms"/>
                <a:sym typeface="TT Norms"/>
              </a:rPr>
              <a:t>150筆有效評論</a:t>
            </a:r>
          </a:p>
          <a:p>
            <a:pPr marL="647700" lvl="1" indent="-323850" algn="just">
              <a:lnSpc>
                <a:spcPts val="4200"/>
              </a:lnSpc>
              <a:spcBef>
                <a:spcPct val="0"/>
              </a:spcBef>
              <a:buFont typeface="Arial"/>
              <a:buChar char="•"/>
            </a:pPr>
            <a:r>
              <a:rPr lang="en-US" sz="3000" spc="-126">
                <a:solidFill>
                  <a:srgbClr val="777A67"/>
                </a:solidFill>
                <a:latin typeface="TT Norms"/>
                <a:ea typeface="TT Norms"/>
                <a:cs typeface="TT Norms"/>
                <a:sym typeface="TT Norms"/>
              </a:rPr>
              <a:t>時間跨度涵蓋上映前後一個月（即時性）</a:t>
            </a:r>
          </a:p>
        </p:txBody>
      </p:sp>
      <p:sp>
        <p:nvSpPr>
          <p:cNvPr id="7" name="TextBox 7"/>
          <p:cNvSpPr txBox="1"/>
          <p:nvPr/>
        </p:nvSpPr>
        <p:spPr>
          <a:xfrm>
            <a:off x="2002898" y="3536803"/>
            <a:ext cx="5960669" cy="4257675"/>
          </a:xfrm>
          <a:prstGeom prst="rect">
            <a:avLst/>
          </a:prstGeom>
        </p:spPr>
        <p:txBody>
          <a:bodyPr lIns="0" tIns="0" rIns="0" bIns="0" rtlCol="0" anchor="t">
            <a:spAutoFit/>
          </a:bodyPr>
          <a:lstStyle/>
          <a:p>
            <a:pPr marL="647700" lvl="1" indent="-323850" algn="just">
              <a:lnSpc>
                <a:spcPts val="4200"/>
              </a:lnSpc>
              <a:buFont typeface="Arial"/>
              <a:buChar char="•"/>
            </a:pPr>
            <a:r>
              <a:rPr lang="en-US" sz="3000" b="1" spc="-126">
                <a:solidFill>
                  <a:srgbClr val="777A67"/>
                </a:solidFill>
                <a:latin typeface="TT Norms Bold"/>
                <a:ea typeface="TT Norms Bold"/>
                <a:cs typeface="TT Norms Bold"/>
                <a:sym typeface="TT Norms Bold"/>
              </a:rPr>
              <a:t>網路爬蟲技術</a:t>
            </a:r>
          </a:p>
          <a:p>
            <a:pPr marL="647700" lvl="1" indent="-323850" algn="just">
              <a:lnSpc>
                <a:spcPts val="4200"/>
              </a:lnSpc>
              <a:buFont typeface="Arial"/>
              <a:buChar char="•"/>
            </a:pPr>
            <a:r>
              <a:rPr lang="en-US" sz="3000" b="1" spc="-126">
                <a:solidFill>
                  <a:srgbClr val="777A67"/>
                </a:solidFill>
                <a:latin typeface="TT Norms Bold"/>
                <a:ea typeface="TT Norms Bold"/>
                <a:cs typeface="TT Norms Bold"/>
                <a:sym typeface="TT Norms Bold"/>
              </a:rPr>
              <a:t>requests</a:t>
            </a:r>
            <a:r>
              <a:rPr lang="en-US" sz="3000" spc="-126">
                <a:solidFill>
                  <a:srgbClr val="777A67"/>
                </a:solidFill>
                <a:latin typeface="TT Norms"/>
                <a:ea typeface="TT Norms"/>
                <a:cs typeface="TT Norms"/>
                <a:sym typeface="TT Norms"/>
              </a:rPr>
              <a:t>：取得網頁原始程式碼（HTML）</a:t>
            </a:r>
          </a:p>
          <a:p>
            <a:pPr marL="647700" lvl="1" indent="-323850" algn="just">
              <a:lnSpc>
                <a:spcPts val="4200"/>
              </a:lnSpc>
              <a:buFont typeface="Arial"/>
              <a:buChar char="•"/>
            </a:pPr>
            <a:r>
              <a:rPr lang="en-US" sz="3000" b="1" spc="-126">
                <a:solidFill>
                  <a:srgbClr val="777A67"/>
                </a:solidFill>
                <a:latin typeface="TT Norms Bold"/>
                <a:ea typeface="TT Norms Bold"/>
                <a:cs typeface="TT Norms Bold"/>
                <a:sym typeface="TT Norms Bold"/>
              </a:rPr>
              <a:t>BeautifulSoup</a:t>
            </a:r>
            <a:r>
              <a:rPr lang="en-US" sz="3000" spc="-126">
                <a:solidFill>
                  <a:srgbClr val="777A67"/>
                </a:solidFill>
                <a:latin typeface="TT Norms"/>
                <a:ea typeface="TT Norms"/>
                <a:cs typeface="TT Norms"/>
                <a:sym typeface="TT Norms"/>
              </a:rPr>
              <a:t>：解析HTML文件，提取其中內容</a:t>
            </a:r>
          </a:p>
          <a:p>
            <a:pPr marL="647700" lvl="1" indent="-323850" algn="just">
              <a:lnSpc>
                <a:spcPts val="4200"/>
              </a:lnSpc>
              <a:buFont typeface="Arial"/>
              <a:buChar char="•"/>
            </a:pPr>
            <a:r>
              <a:rPr lang="en-US" sz="3000" b="1" spc="-126">
                <a:solidFill>
                  <a:srgbClr val="777A67"/>
                </a:solidFill>
                <a:latin typeface="TT Norms Bold"/>
                <a:ea typeface="TT Norms Bold"/>
                <a:cs typeface="TT Norms Bold"/>
                <a:sym typeface="TT Norms Bold"/>
              </a:rPr>
              <a:t>re</a:t>
            </a:r>
            <a:r>
              <a:rPr lang="en-US" sz="3000" spc="-126">
                <a:solidFill>
                  <a:srgbClr val="777A67"/>
                </a:solidFill>
                <a:latin typeface="TT Norms"/>
                <a:ea typeface="TT Norms"/>
                <a:cs typeface="TT Norms"/>
                <a:sym typeface="TT Norms"/>
              </a:rPr>
              <a:t>：資料清理或過濾</a:t>
            </a:r>
          </a:p>
          <a:p>
            <a:pPr marL="647700" lvl="1" indent="-323850" algn="just">
              <a:lnSpc>
                <a:spcPts val="4200"/>
              </a:lnSpc>
              <a:spcBef>
                <a:spcPct val="0"/>
              </a:spcBef>
              <a:buFont typeface="Arial"/>
              <a:buChar char="•"/>
            </a:pPr>
            <a:r>
              <a:rPr lang="en-US" sz="3000" b="1" spc="-126">
                <a:solidFill>
                  <a:srgbClr val="777A67"/>
                </a:solidFill>
                <a:latin typeface="TT Norms Bold"/>
                <a:ea typeface="TT Norms Bold"/>
                <a:cs typeface="TT Norms Bold"/>
                <a:sym typeface="TT Norms Bold"/>
              </a:rPr>
              <a:t>pandas</a:t>
            </a:r>
            <a:r>
              <a:rPr lang="en-US" sz="3000" spc="-126">
                <a:solidFill>
                  <a:srgbClr val="777A67"/>
                </a:solidFill>
                <a:latin typeface="TT Norms"/>
                <a:ea typeface="TT Norms"/>
                <a:cs typeface="TT Norms"/>
                <a:sym typeface="TT Norms"/>
              </a:rPr>
              <a:t>：將資料轉換為DataFrame格式</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0" y="500349"/>
            <a:ext cx="1676401" cy="8463855"/>
          </a:xfrm>
          <a:prstGeom prst="rect">
            <a:avLst/>
          </a:prstGeom>
        </p:spPr>
        <p:txBody>
          <a:bodyPr lIns="0" tIns="0" rIns="0" bIns="0" rtlCol="0" anchor="t">
            <a:spAutoFit/>
          </a:bodyPr>
          <a:lstStyle/>
          <a:p>
            <a:pPr algn="r"/>
            <a:r>
              <a:rPr lang="en-US" sz="11000" b="1" dirty="0">
                <a:solidFill>
                  <a:srgbClr val="8C8F7B"/>
                </a:solidFill>
                <a:latin typeface="TT Norms Bold"/>
                <a:ea typeface="TT Norms Bold"/>
                <a:cs typeface="TT Norms Bold"/>
                <a:sym typeface="TT Norms Bold"/>
              </a:rPr>
              <a:t> </a:t>
            </a:r>
            <a:r>
              <a:rPr lang="en-US" sz="11000" b="1" dirty="0" err="1">
                <a:solidFill>
                  <a:srgbClr val="8C8F7B"/>
                </a:solidFill>
                <a:latin typeface="TT Norms Bold"/>
                <a:ea typeface="TT Norms Bold"/>
                <a:cs typeface="TT Norms Bold"/>
                <a:sym typeface="TT Norms Bold"/>
              </a:rPr>
              <a:t>內容介紹</a:t>
            </a:r>
            <a:endParaRPr lang="en-US" sz="11000" b="1" dirty="0">
              <a:solidFill>
                <a:srgbClr val="8C8F7B"/>
              </a:solidFill>
              <a:latin typeface="TT Norms Bold"/>
              <a:ea typeface="TT Norms Bold"/>
              <a:cs typeface="TT Norms Bold"/>
              <a:sym typeface="TT Norms Bold"/>
            </a:endParaRPr>
          </a:p>
        </p:txBody>
      </p:sp>
      <p:sp>
        <p:nvSpPr>
          <p:cNvPr id="4" name="TextBox 4"/>
          <p:cNvSpPr txBox="1"/>
          <p:nvPr/>
        </p:nvSpPr>
        <p:spPr>
          <a:xfrm>
            <a:off x="2034053" y="333375"/>
            <a:ext cx="2120662" cy="885826"/>
          </a:xfrm>
          <a:prstGeom prst="rect">
            <a:avLst/>
          </a:prstGeom>
        </p:spPr>
        <p:txBody>
          <a:bodyPr lIns="0" tIns="0" rIns="0" bIns="0" rtlCol="0" anchor="t">
            <a:spAutoFit/>
          </a:bodyPr>
          <a:lstStyle/>
          <a:p>
            <a:pPr algn="r">
              <a:lnSpc>
                <a:spcPts val="6000"/>
              </a:lnSpc>
            </a:pPr>
            <a:r>
              <a:rPr lang="en-US" sz="8000" b="1">
                <a:solidFill>
                  <a:srgbClr val="8C8F7B"/>
                </a:solidFill>
                <a:latin typeface="TT Norms Bold"/>
                <a:ea typeface="TT Norms Bold"/>
                <a:cs typeface="TT Norms Bold"/>
                <a:sym typeface="TT Norms Bold"/>
              </a:rPr>
              <a:t>豆瓣</a:t>
            </a:r>
          </a:p>
        </p:txBody>
      </p:sp>
      <p:grpSp>
        <p:nvGrpSpPr>
          <p:cNvPr id="5" name="Group 5"/>
          <p:cNvGrpSpPr/>
          <p:nvPr/>
        </p:nvGrpSpPr>
        <p:grpSpPr>
          <a:xfrm>
            <a:off x="2353989" y="1317341"/>
            <a:ext cx="3601453" cy="1414370"/>
            <a:chOff x="0" y="0"/>
            <a:chExt cx="759754" cy="298372"/>
          </a:xfrm>
        </p:grpSpPr>
        <p:sp>
          <p:nvSpPr>
            <p:cNvPr id="6" name="Freeform 6"/>
            <p:cNvSpPr/>
            <p:nvPr/>
          </p:nvSpPr>
          <p:spPr>
            <a:xfrm>
              <a:off x="0" y="0"/>
              <a:ext cx="759754" cy="298372"/>
            </a:xfrm>
            <a:custGeom>
              <a:avLst/>
              <a:gdLst/>
              <a:ahLst/>
              <a:cxnLst/>
              <a:rect l="l" t="t" r="r" b="b"/>
              <a:pathLst>
                <a:path w="759754" h="298372">
                  <a:moveTo>
                    <a:pt x="109633" y="0"/>
                  </a:moveTo>
                  <a:lnTo>
                    <a:pt x="650121" y="0"/>
                  </a:lnTo>
                  <a:cubicBezTo>
                    <a:pt x="679198" y="0"/>
                    <a:pt x="707083" y="11551"/>
                    <a:pt x="727643" y="32111"/>
                  </a:cubicBezTo>
                  <a:cubicBezTo>
                    <a:pt x="748203" y="52671"/>
                    <a:pt x="759754" y="80556"/>
                    <a:pt x="759754" y="109633"/>
                  </a:cubicBezTo>
                  <a:lnTo>
                    <a:pt x="759754" y="188739"/>
                  </a:lnTo>
                  <a:cubicBezTo>
                    <a:pt x="759754" y="217816"/>
                    <a:pt x="748203" y="245701"/>
                    <a:pt x="727643" y="266262"/>
                  </a:cubicBezTo>
                  <a:cubicBezTo>
                    <a:pt x="707083" y="286822"/>
                    <a:pt x="679198" y="298372"/>
                    <a:pt x="650121" y="298372"/>
                  </a:cubicBezTo>
                  <a:lnTo>
                    <a:pt x="109633" y="298372"/>
                  </a:lnTo>
                  <a:cubicBezTo>
                    <a:pt x="80556" y="298372"/>
                    <a:pt x="52671" y="286822"/>
                    <a:pt x="32111" y="266262"/>
                  </a:cubicBezTo>
                  <a:cubicBezTo>
                    <a:pt x="11551" y="245701"/>
                    <a:pt x="0" y="217816"/>
                    <a:pt x="0" y="188739"/>
                  </a:cubicBezTo>
                  <a:lnTo>
                    <a:pt x="0" y="109633"/>
                  </a:lnTo>
                  <a:cubicBezTo>
                    <a:pt x="0" y="80556"/>
                    <a:pt x="11551" y="52671"/>
                    <a:pt x="32111" y="32111"/>
                  </a:cubicBezTo>
                  <a:cubicBezTo>
                    <a:pt x="52671" y="11551"/>
                    <a:pt x="80556" y="0"/>
                    <a:pt x="109633"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7" name="TextBox 7"/>
            <p:cNvSpPr txBox="1"/>
            <p:nvPr/>
          </p:nvSpPr>
          <p:spPr>
            <a:xfrm>
              <a:off x="0" y="-66675"/>
              <a:ext cx="759754"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FF3131"/>
                  </a:solidFill>
                  <a:latin typeface="TT Norms Bold"/>
                  <a:ea typeface="TT Norms Bold"/>
                  <a:cs typeface="TT Norms Bold"/>
                  <a:sym typeface="TT Norms Bold"/>
                </a:rPr>
                <a:t>設定抓取頁數與URL</a:t>
              </a:r>
            </a:p>
          </p:txBody>
        </p:sp>
      </p:grpSp>
      <p:grpSp>
        <p:nvGrpSpPr>
          <p:cNvPr id="8" name="Group 8"/>
          <p:cNvGrpSpPr/>
          <p:nvPr/>
        </p:nvGrpSpPr>
        <p:grpSpPr>
          <a:xfrm>
            <a:off x="2298810" y="3151893"/>
            <a:ext cx="3911790" cy="1414370"/>
            <a:chOff x="0" y="0"/>
            <a:chExt cx="825222" cy="298372"/>
          </a:xfrm>
        </p:grpSpPr>
        <p:sp>
          <p:nvSpPr>
            <p:cNvPr id="9" name="Freeform 9"/>
            <p:cNvSpPr/>
            <p:nvPr/>
          </p:nvSpPr>
          <p:spPr>
            <a:xfrm>
              <a:off x="0" y="0"/>
              <a:ext cx="825222" cy="298372"/>
            </a:xfrm>
            <a:custGeom>
              <a:avLst/>
              <a:gdLst/>
              <a:ahLst/>
              <a:cxnLst/>
              <a:rect l="l" t="t" r="r" b="b"/>
              <a:pathLst>
                <a:path w="825222" h="298372">
                  <a:moveTo>
                    <a:pt x="100935" y="0"/>
                  </a:moveTo>
                  <a:lnTo>
                    <a:pt x="724287" y="0"/>
                  </a:lnTo>
                  <a:cubicBezTo>
                    <a:pt x="780032" y="0"/>
                    <a:pt x="825222" y="45190"/>
                    <a:pt x="825222" y="100935"/>
                  </a:cubicBezTo>
                  <a:lnTo>
                    <a:pt x="825222" y="197437"/>
                  </a:lnTo>
                  <a:cubicBezTo>
                    <a:pt x="825222" y="253182"/>
                    <a:pt x="780032" y="298372"/>
                    <a:pt x="724287" y="298372"/>
                  </a:cubicBezTo>
                  <a:lnTo>
                    <a:pt x="100935" y="298372"/>
                  </a:lnTo>
                  <a:cubicBezTo>
                    <a:pt x="45190" y="298372"/>
                    <a:pt x="0" y="253182"/>
                    <a:pt x="0" y="197437"/>
                  </a:cubicBezTo>
                  <a:lnTo>
                    <a:pt x="0" y="100935"/>
                  </a:lnTo>
                  <a:cubicBezTo>
                    <a:pt x="0" y="45190"/>
                    <a:pt x="45190" y="0"/>
                    <a:pt x="100935"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0" name="TextBox 10"/>
            <p:cNvSpPr txBox="1"/>
            <p:nvPr/>
          </p:nvSpPr>
          <p:spPr>
            <a:xfrm>
              <a:off x="0" y="-66675"/>
              <a:ext cx="825222"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FF3131"/>
                  </a:solidFill>
                  <a:latin typeface="TT Norms Bold"/>
                  <a:ea typeface="TT Norms Bold"/>
                  <a:cs typeface="TT Norms Bold"/>
                  <a:sym typeface="TT Norms Bold"/>
                </a:rPr>
                <a:t>HTML解析與資料提取</a:t>
              </a:r>
            </a:p>
          </p:txBody>
        </p:sp>
      </p:grpSp>
      <p:grpSp>
        <p:nvGrpSpPr>
          <p:cNvPr id="11" name="Group 11"/>
          <p:cNvGrpSpPr/>
          <p:nvPr/>
        </p:nvGrpSpPr>
        <p:grpSpPr>
          <a:xfrm>
            <a:off x="2654267" y="5043255"/>
            <a:ext cx="3039020" cy="1414370"/>
            <a:chOff x="0" y="0"/>
            <a:chExt cx="641105" cy="298372"/>
          </a:xfrm>
        </p:grpSpPr>
        <p:sp>
          <p:nvSpPr>
            <p:cNvPr id="12" name="Freeform 12"/>
            <p:cNvSpPr/>
            <p:nvPr/>
          </p:nvSpPr>
          <p:spPr>
            <a:xfrm>
              <a:off x="0" y="0"/>
              <a:ext cx="641105" cy="298372"/>
            </a:xfrm>
            <a:custGeom>
              <a:avLst/>
              <a:gdLst/>
              <a:ahLst/>
              <a:cxnLst/>
              <a:rect l="l" t="t" r="r" b="b"/>
              <a:pathLst>
                <a:path w="641105" h="298372">
                  <a:moveTo>
                    <a:pt x="129923" y="0"/>
                  </a:moveTo>
                  <a:lnTo>
                    <a:pt x="511182" y="0"/>
                  </a:lnTo>
                  <a:cubicBezTo>
                    <a:pt x="582936" y="0"/>
                    <a:pt x="641105" y="58168"/>
                    <a:pt x="641105" y="129923"/>
                  </a:cubicBezTo>
                  <a:lnTo>
                    <a:pt x="641105" y="168450"/>
                  </a:lnTo>
                  <a:cubicBezTo>
                    <a:pt x="641105" y="240204"/>
                    <a:pt x="582936" y="298372"/>
                    <a:pt x="511182" y="298372"/>
                  </a:cubicBezTo>
                  <a:lnTo>
                    <a:pt x="129923" y="298372"/>
                  </a:lnTo>
                  <a:cubicBezTo>
                    <a:pt x="58168" y="298372"/>
                    <a:pt x="0" y="240204"/>
                    <a:pt x="0" y="168450"/>
                  </a:cubicBezTo>
                  <a:lnTo>
                    <a:pt x="0" y="129923"/>
                  </a:lnTo>
                  <a:cubicBezTo>
                    <a:pt x="0" y="58168"/>
                    <a:pt x="58168" y="0"/>
                    <a:pt x="129923"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3" name="TextBox 13"/>
            <p:cNvSpPr txBox="1"/>
            <p:nvPr/>
          </p:nvSpPr>
          <p:spPr>
            <a:xfrm>
              <a:off x="0" y="-66675"/>
              <a:ext cx="641105"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資料過濾與去重</a:t>
              </a:r>
            </a:p>
          </p:txBody>
        </p:sp>
      </p:grpSp>
      <p:grpSp>
        <p:nvGrpSpPr>
          <p:cNvPr id="14" name="Group 14"/>
          <p:cNvGrpSpPr/>
          <p:nvPr/>
        </p:nvGrpSpPr>
        <p:grpSpPr>
          <a:xfrm>
            <a:off x="2690076" y="6934618"/>
            <a:ext cx="3129259" cy="1414370"/>
            <a:chOff x="0" y="0"/>
            <a:chExt cx="660141" cy="298372"/>
          </a:xfrm>
        </p:grpSpPr>
        <p:sp>
          <p:nvSpPr>
            <p:cNvPr id="15" name="Freeform 15"/>
            <p:cNvSpPr/>
            <p:nvPr/>
          </p:nvSpPr>
          <p:spPr>
            <a:xfrm>
              <a:off x="0" y="0"/>
              <a:ext cx="660141" cy="298372"/>
            </a:xfrm>
            <a:custGeom>
              <a:avLst/>
              <a:gdLst/>
              <a:ahLst/>
              <a:cxnLst/>
              <a:rect l="l" t="t" r="r" b="b"/>
              <a:pathLst>
                <a:path w="660141" h="298372">
                  <a:moveTo>
                    <a:pt x="126176" y="0"/>
                  </a:moveTo>
                  <a:lnTo>
                    <a:pt x="533965" y="0"/>
                  </a:lnTo>
                  <a:cubicBezTo>
                    <a:pt x="603650" y="0"/>
                    <a:pt x="660141" y="56491"/>
                    <a:pt x="660141" y="126176"/>
                  </a:cubicBezTo>
                  <a:lnTo>
                    <a:pt x="660141" y="172196"/>
                  </a:lnTo>
                  <a:cubicBezTo>
                    <a:pt x="660141" y="241881"/>
                    <a:pt x="603650" y="298372"/>
                    <a:pt x="533965" y="298372"/>
                  </a:cubicBezTo>
                  <a:lnTo>
                    <a:pt x="126176" y="298372"/>
                  </a:lnTo>
                  <a:cubicBezTo>
                    <a:pt x="56491" y="298372"/>
                    <a:pt x="0" y="241881"/>
                    <a:pt x="0" y="172196"/>
                  </a:cubicBezTo>
                  <a:lnTo>
                    <a:pt x="0" y="126176"/>
                  </a:lnTo>
                  <a:cubicBezTo>
                    <a:pt x="0" y="56491"/>
                    <a:pt x="56491" y="0"/>
                    <a:pt x="126176"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6" name="TextBox 16"/>
            <p:cNvSpPr txBox="1"/>
            <p:nvPr/>
          </p:nvSpPr>
          <p:spPr>
            <a:xfrm>
              <a:off x="0" y="-66675"/>
              <a:ext cx="660141"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資料儲存與統計</a:t>
              </a:r>
            </a:p>
          </p:txBody>
        </p:sp>
      </p:grpSp>
      <p:grpSp>
        <p:nvGrpSpPr>
          <p:cNvPr id="17" name="Group 17"/>
          <p:cNvGrpSpPr/>
          <p:nvPr/>
        </p:nvGrpSpPr>
        <p:grpSpPr>
          <a:xfrm>
            <a:off x="2235675" y="8872630"/>
            <a:ext cx="3876205" cy="1414370"/>
            <a:chOff x="0" y="0"/>
            <a:chExt cx="817715" cy="298372"/>
          </a:xfrm>
        </p:grpSpPr>
        <p:sp>
          <p:nvSpPr>
            <p:cNvPr id="18" name="Freeform 18"/>
            <p:cNvSpPr/>
            <p:nvPr/>
          </p:nvSpPr>
          <p:spPr>
            <a:xfrm>
              <a:off x="0" y="0"/>
              <a:ext cx="817715" cy="298372"/>
            </a:xfrm>
            <a:custGeom>
              <a:avLst/>
              <a:gdLst/>
              <a:ahLst/>
              <a:cxnLst/>
              <a:rect l="l" t="t" r="r" b="b"/>
              <a:pathLst>
                <a:path w="817715" h="298372">
                  <a:moveTo>
                    <a:pt x="101862" y="0"/>
                  </a:moveTo>
                  <a:lnTo>
                    <a:pt x="715853" y="0"/>
                  </a:lnTo>
                  <a:cubicBezTo>
                    <a:pt x="742869" y="0"/>
                    <a:pt x="768778" y="10732"/>
                    <a:pt x="787881" y="29835"/>
                  </a:cubicBezTo>
                  <a:cubicBezTo>
                    <a:pt x="806983" y="48938"/>
                    <a:pt x="817715" y="74846"/>
                    <a:pt x="817715" y="101862"/>
                  </a:cubicBezTo>
                  <a:lnTo>
                    <a:pt x="817715" y="196510"/>
                  </a:lnTo>
                  <a:cubicBezTo>
                    <a:pt x="817715" y="223526"/>
                    <a:pt x="806983" y="249435"/>
                    <a:pt x="787881" y="268538"/>
                  </a:cubicBezTo>
                  <a:cubicBezTo>
                    <a:pt x="768778" y="287640"/>
                    <a:pt x="742869" y="298372"/>
                    <a:pt x="715853" y="298372"/>
                  </a:cubicBezTo>
                  <a:lnTo>
                    <a:pt x="101862" y="298372"/>
                  </a:lnTo>
                  <a:cubicBezTo>
                    <a:pt x="74846" y="298372"/>
                    <a:pt x="48938" y="287640"/>
                    <a:pt x="29835" y="268538"/>
                  </a:cubicBezTo>
                  <a:cubicBezTo>
                    <a:pt x="10732" y="249435"/>
                    <a:pt x="0" y="223526"/>
                    <a:pt x="0" y="196510"/>
                  </a:cubicBezTo>
                  <a:lnTo>
                    <a:pt x="0" y="101862"/>
                  </a:lnTo>
                  <a:cubicBezTo>
                    <a:pt x="0" y="74846"/>
                    <a:pt x="10732" y="48938"/>
                    <a:pt x="29835" y="29835"/>
                  </a:cubicBezTo>
                  <a:cubicBezTo>
                    <a:pt x="48938" y="10732"/>
                    <a:pt x="74846" y="0"/>
                    <a:pt x="101862"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9" name="TextBox 19"/>
            <p:cNvSpPr txBox="1"/>
            <p:nvPr/>
          </p:nvSpPr>
          <p:spPr>
            <a:xfrm>
              <a:off x="0" y="-66675"/>
              <a:ext cx="817715"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抓取間隔與防封鎖設計</a:t>
              </a:r>
            </a:p>
          </p:txBody>
        </p:sp>
      </p:grpSp>
      <p:sp>
        <p:nvSpPr>
          <p:cNvPr id="20" name="Freeform 20"/>
          <p:cNvSpPr/>
          <p:nvPr/>
        </p:nvSpPr>
        <p:spPr>
          <a:xfrm>
            <a:off x="3690565" y="2196191"/>
            <a:ext cx="928300" cy="1482315"/>
          </a:xfrm>
          <a:custGeom>
            <a:avLst/>
            <a:gdLst/>
            <a:ahLst/>
            <a:cxnLst/>
            <a:rect l="l" t="t" r="r" b="b"/>
            <a:pathLst>
              <a:path w="928300" h="1482315">
                <a:moveTo>
                  <a:pt x="0" y="0"/>
                </a:moveTo>
                <a:lnTo>
                  <a:pt x="928300" y="0"/>
                </a:lnTo>
                <a:lnTo>
                  <a:pt x="928300" y="1482315"/>
                </a:lnTo>
                <a:lnTo>
                  <a:pt x="0" y="1482315"/>
                </a:lnTo>
                <a:lnTo>
                  <a:pt x="0" y="0"/>
                </a:lnTo>
                <a:close/>
              </a:path>
            </a:pathLst>
          </a:custGeom>
          <a:blipFill>
            <a:blip r:embed="rId2"/>
            <a:stretch>
              <a:fillRect/>
            </a:stretch>
          </a:blipFill>
        </p:spPr>
        <p:txBody>
          <a:bodyPr/>
          <a:lstStyle/>
          <a:p>
            <a:endParaRPr lang="zh-TW" altLang="en-US"/>
          </a:p>
        </p:txBody>
      </p:sp>
      <p:sp>
        <p:nvSpPr>
          <p:cNvPr id="21" name="Freeform 21"/>
          <p:cNvSpPr/>
          <p:nvPr/>
        </p:nvSpPr>
        <p:spPr>
          <a:xfrm>
            <a:off x="3690565" y="3927287"/>
            <a:ext cx="928300" cy="1482315"/>
          </a:xfrm>
          <a:custGeom>
            <a:avLst/>
            <a:gdLst/>
            <a:ahLst/>
            <a:cxnLst/>
            <a:rect l="l" t="t" r="r" b="b"/>
            <a:pathLst>
              <a:path w="928300" h="1482315">
                <a:moveTo>
                  <a:pt x="0" y="0"/>
                </a:moveTo>
                <a:lnTo>
                  <a:pt x="928300" y="0"/>
                </a:lnTo>
                <a:lnTo>
                  <a:pt x="928300" y="1482315"/>
                </a:lnTo>
                <a:lnTo>
                  <a:pt x="0" y="1482315"/>
                </a:lnTo>
                <a:lnTo>
                  <a:pt x="0" y="0"/>
                </a:lnTo>
                <a:close/>
              </a:path>
            </a:pathLst>
          </a:custGeom>
          <a:blipFill>
            <a:blip r:embed="rId2"/>
            <a:stretch>
              <a:fillRect/>
            </a:stretch>
          </a:blipFill>
        </p:spPr>
        <p:txBody>
          <a:bodyPr/>
          <a:lstStyle/>
          <a:p>
            <a:endParaRPr lang="zh-TW" altLang="en-US"/>
          </a:p>
        </p:txBody>
      </p:sp>
      <p:sp>
        <p:nvSpPr>
          <p:cNvPr id="22" name="Freeform 22"/>
          <p:cNvSpPr/>
          <p:nvPr/>
        </p:nvSpPr>
        <p:spPr>
          <a:xfrm>
            <a:off x="3690565" y="5954703"/>
            <a:ext cx="928300" cy="1482315"/>
          </a:xfrm>
          <a:custGeom>
            <a:avLst/>
            <a:gdLst/>
            <a:ahLst/>
            <a:cxnLst/>
            <a:rect l="l" t="t" r="r" b="b"/>
            <a:pathLst>
              <a:path w="928300" h="1482315">
                <a:moveTo>
                  <a:pt x="0" y="0"/>
                </a:moveTo>
                <a:lnTo>
                  <a:pt x="928300" y="0"/>
                </a:lnTo>
                <a:lnTo>
                  <a:pt x="928300" y="1482315"/>
                </a:lnTo>
                <a:lnTo>
                  <a:pt x="0" y="1482315"/>
                </a:lnTo>
                <a:lnTo>
                  <a:pt x="0" y="0"/>
                </a:lnTo>
                <a:close/>
              </a:path>
            </a:pathLst>
          </a:custGeom>
          <a:blipFill>
            <a:blip r:embed="rId2"/>
            <a:stretch>
              <a:fillRect/>
            </a:stretch>
          </a:blipFill>
        </p:spPr>
        <p:txBody>
          <a:bodyPr/>
          <a:lstStyle/>
          <a:p>
            <a:endParaRPr lang="zh-TW" altLang="en-US"/>
          </a:p>
        </p:txBody>
      </p:sp>
      <p:sp>
        <p:nvSpPr>
          <p:cNvPr id="23" name="Freeform 23"/>
          <p:cNvSpPr/>
          <p:nvPr/>
        </p:nvSpPr>
        <p:spPr>
          <a:xfrm>
            <a:off x="3690565" y="7742475"/>
            <a:ext cx="928300" cy="1482315"/>
          </a:xfrm>
          <a:custGeom>
            <a:avLst/>
            <a:gdLst/>
            <a:ahLst/>
            <a:cxnLst/>
            <a:rect l="l" t="t" r="r" b="b"/>
            <a:pathLst>
              <a:path w="928300" h="1482315">
                <a:moveTo>
                  <a:pt x="0" y="0"/>
                </a:moveTo>
                <a:lnTo>
                  <a:pt x="928300" y="0"/>
                </a:lnTo>
                <a:lnTo>
                  <a:pt x="928300" y="1482315"/>
                </a:lnTo>
                <a:lnTo>
                  <a:pt x="0" y="1482315"/>
                </a:lnTo>
                <a:lnTo>
                  <a:pt x="0" y="0"/>
                </a:lnTo>
                <a:close/>
              </a:path>
            </a:pathLst>
          </a:custGeom>
          <a:blipFill>
            <a:blip r:embed="rId2"/>
            <a:stretch>
              <a:fillRect/>
            </a:stretch>
          </a:blipFill>
        </p:spPr>
        <p:txBody>
          <a:bodyPr/>
          <a:lstStyle/>
          <a:p>
            <a:endParaRPr lang="zh-TW" altLang="en-US"/>
          </a:p>
        </p:txBody>
      </p:sp>
      <p:sp>
        <p:nvSpPr>
          <p:cNvPr id="24" name="Freeform 24"/>
          <p:cNvSpPr/>
          <p:nvPr/>
        </p:nvSpPr>
        <p:spPr>
          <a:xfrm>
            <a:off x="6572550" y="744704"/>
            <a:ext cx="11320353" cy="9329794"/>
          </a:xfrm>
          <a:custGeom>
            <a:avLst/>
            <a:gdLst/>
            <a:ahLst/>
            <a:cxnLst/>
            <a:rect l="l" t="t" r="r" b="b"/>
            <a:pathLst>
              <a:path w="11320353" h="9329794">
                <a:moveTo>
                  <a:pt x="0" y="0"/>
                </a:moveTo>
                <a:lnTo>
                  <a:pt x="11320353" y="0"/>
                </a:lnTo>
                <a:lnTo>
                  <a:pt x="11320353" y="9329795"/>
                </a:lnTo>
                <a:lnTo>
                  <a:pt x="0" y="9329795"/>
                </a:lnTo>
                <a:lnTo>
                  <a:pt x="0" y="0"/>
                </a:lnTo>
                <a:close/>
              </a:path>
            </a:pathLst>
          </a:custGeom>
          <a:blipFill>
            <a:blip r:embed="rId3"/>
            <a:stretch>
              <a:fillRect/>
            </a:stretch>
          </a:blipFill>
        </p:spPr>
        <p:txBody>
          <a:bodyPr/>
          <a:lstStyle/>
          <a:p>
            <a:endParaRPr lang="zh-TW"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2034053" y="333375"/>
            <a:ext cx="2120662" cy="885826"/>
          </a:xfrm>
          <a:prstGeom prst="rect">
            <a:avLst/>
          </a:prstGeom>
        </p:spPr>
        <p:txBody>
          <a:bodyPr lIns="0" tIns="0" rIns="0" bIns="0" rtlCol="0" anchor="t">
            <a:spAutoFit/>
          </a:bodyPr>
          <a:lstStyle/>
          <a:p>
            <a:pPr algn="r">
              <a:lnSpc>
                <a:spcPts val="6000"/>
              </a:lnSpc>
            </a:pPr>
            <a:r>
              <a:rPr lang="en-US" sz="8000" b="1">
                <a:solidFill>
                  <a:srgbClr val="8C8F7B"/>
                </a:solidFill>
                <a:latin typeface="TT Norms Bold"/>
                <a:ea typeface="TT Norms Bold"/>
                <a:cs typeface="TT Norms Bold"/>
                <a:sym typeface="TT Norms Bold"/>
              </a:rPr>
              <a:t>豆瓣</a:t>
            </a:r>
          </a:p>
        </p:txBody>
      </p:sp>
      <p:grpSp>
        <p:nvGrpSpPr>
          <p:cNvPr id="4" name="Group 4"/>
          <p:cNvGrpSpPr/>
          <p:nvPr/>
        </p:nvGrpSpPr>
        <p:grpSpPr>
          <a:xfrm>
            <a:off x="2353989" y="1317341"/>
            <a:ext cx="3601453" cy="1414370"/>
            <a:chOff x="0" y="0"/>
            <a:chExt cx="759754" cy="298372"/>
          </a:xfrm>
        </p:grpSpPr>
        <p:sp>
          <p:nvSpPr>
            <p:cNvPr id="5" name="Freeform 5"/>
            <p:cNvSpPr/>
            <p:nvPr/>
          </p:nvSpPr>
          <p:spPr>
            <a:xfrm>
              <a:off x="0" y="0"/>
              <a:ext cx="759754" cy="298372"/>
            </a:xfrm>
            <a:custGeom>
              <a:avLst/>
              <a:gdLst/>
              <a:ahLst/>
              <a:cxnLst/>
              <a:rect l="l" t="t" r="r" b="b"/>
              <a:pathLst>
                <a:path w="759754" h="298372">
                  <a:moveTo>
                    <a:pt x="109633" y="0"/>
                  </a:moveTo>
                  <a:lnTo>
                    <a:pt x="650121" y="0"/>
                  </a:lnTo>
                  <a:cubicBezTo>
                    <a:pt x="679198" y="0"/>
                    <a:pt x="707083" y="11551"/>
                    <a:pt x="727643" y="32111"/>
                  </a:cubicBezTo>
                  <a:cubicBezTo>
                    <a:pt x="748203" y="52671"/>
                    <a:pt x="759754" y="80556"/>
                    <a:pt x="759754" y="109633"/>
                  </a:cubicBezTo>
                  <a:lnTo>
                    <a:pt x="759754" y="188739"/>
                  </a:lnTo>
                  <a:cubicBezTo>
                    <a:pt x="759754" y="217816"/>
                    <a:pt x="748203" y="245701"/>
                    <a:pt x="727643" y="266262"/>
                  </a:cubicBezTo>
                  <a:cubicBezTo>
                    <a:pt x="707083" y="286822"/>
                    <a:pt x="679198" y="298372"/>
                    <a:pt x="650121" y="298372"/>
                  </a:cubicBezTo>
                  <a:lnTo>
                    <a:pt x="109633" y="298372"/>
                  </a:lnTo>
                  <a:cubicBezTo>
                    <a:pt x="80556" y="298372"/>
                    <a:pt x="52671" y="286822"/>
                    <a:pt x="32111" y="266262"/>
                  </a:cubicBezTo>
                  <a:cubicBezTo>
                    <a:pt x="11551" y="245701"/>
                    <a:pt x="0" y="217816"/>
                    <a:pt x="0" y="188739"/>
                  </a:cubicBezTo>
                  <a:lnTo>
                    <a:pt x="0" y="109633"/>
                  </a:lnTo>
                  <a:cubicBezTo>
                    <a:pt x="0" y="80556"/>
                    <a:pt x="11551" y="52671"/>
                    <a:pt x="32111" y="32111"/>
                  </a:cubicBezTo>
                  <a:cubicBezTo>
                    <a:pt x="52671" y="11551"/>
                    <a:pt x="80556" y="0"/>
                    <a:pt x="109633"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6" name="TextBox 6"/>
            <p:cNvSpPr txBox="1"/>
            <p:nvPr/>
          </p:nvSpPr>
          <p:spPr>
            <a:xfrm>
              <a:off x="0" y="-66675"/>
              <a:ext cx="759754"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設定抓取頁數與URL</a:t>
              </a:r>
            </a:p>
          </p:txBody>
        </p:sp>
      </p:grpSp>
      <p:grpSp>
        <p:nvGrpSpPr>
          <p:cNvPr id="7" name="Group 7"/>
          <p:cNvGrpSpPr/>
          <p:nvPr/>
        </p:nvGrpSpPr>
        <p:grpSpPr>
          <a:xfrm>
            <a:off x="2298810" y="3151893"/>
            <a:ext cx="3911790" cy="1414370"/>
            <a:chOff x="0" y="0"/>
            <a:chExt cx="825222" cy="298372"/>
          </a:xfrm>
        </p:grpSpPr>
        <p:sp>
          <p:nvSpPr>
            <p:cNvPr id="8" name="Freeform 8"/>
            <p:cNvSpPr/>
            <p:nvPr/>
          </p:nvSpPr>
          <p:spPr>
            <a:xfrm>
              <a:off x="0" y="0"/>
              <a:ext cx="825222" cy="298372"/>
            </a:xfrm>
            <a:custGeom>
              <a:avLst/>
              <a:gdLst/>
              <a:ahLst/>
              <a:cxnLst/>
              <a:rect l="l" t="t" r="r" b="b"/>
              <a:pathLst>
                <a:path w="825222" h="298372">
                  <a:moveTo>
                    <a:pt x="100935" y="0"/>
                  </a:moveTo>
                  <a:lnTo>
                    <a:pt x="724287" y="0"/>
                  </a:lnTo>
                  <a:cubicBezTo>
                    <a:pt x="780032" y="0"/>
                    <a:pt x="825222" y="45190"/>
                    <a:pt x="825222" y="100935"/>
                  </a:cubicBezTo>
                  <a:lnTo>
                    <a:pt x="825222" y="197437"/>
                  </a:lnTo>
                  <a:cubicBezTo>
                    <a:pt x="825222" y="253182"/>
                    <a:pt x="780032" y="298372"/>
                    <a:pt x="724287" y="298372"/>
                  </a:cubicBezTo>
                  <a:lnTo>
                    <a:pt x="100935" y="298372"/>
                  </a:lnTo>
                  <a:cubicBezTo>
                    <a:pt x="45190" y="298372"/>
                    <a:pt x="0" y="253182"/>
                    <a:pt x="0" y="197437"/>
                  </a:cubicBezTo>
                  <a:lnTo>
                    <a:pt x="0" y="100935"/>
                  </a:lnTo>
                  <a:cubicBezTo>
                    <a:pt x="0" y="45190"/>
                    <a:pt x="45190" y="0"/>
                    <a:pt x="100935"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9" name="TextBox 9"/>
            <p:cNvSpPr txBox="1"/>
            <p:nvPr/>
          </p:nvSpPr>
          <p:spPr>
            <a:xfrm>
              <a:off x="0" y="-66675"/>
              <a:ext cx="825222"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777A67"/>
                  </a:solidFill>
                  <a:latin typeface="TT Norms Bold"/>
                  <a:ea typeface="TT Norms Bold"/>
                  <a:cs typeface="TT Norms Bold"/>
                  <a:sym typeface="TT Norms Bold"/>
                </a:rPr>
                <a:t>HTML解析與資料提取</a:t>
              </a:r>
            </a:p>
          </p:txBody>
        </p:sp>
      </p:grpSp>
      <p:grpSp>
        <p:nvGrpSpPr>
          <p:cNvPr id="10" name="Group 10"/>
          <p:cNvGrpSpPr/>
          <p:nvPr/>
        </p:nvGrpSpPr>
        <p:grpSpPr>
          <a:xfrm>
            <a:off x="2654267" y="5043255"/>
            <a:ext cx="3039020" cy="1414370"/>
            <a:chOff x="0" y="0"/>
            <a:chExt cx="641105" cy="298372"/>
          </a:xfrm>
        </p:grpSpPr>
        <p:sp>
          <p:nvSpPr>
            <p:cNvPr id="11" name="Freeform 11"/>
            <p:cNvSpPr/>
            <p:nvPr/>
          </p:nvSpPr>
          <p:spPr>
            <a:xfrm>
              <a:off x="0" y="0"/>
              <a:ext cx="641105" cy="298372"/>
            </a:xfrm>
            <a:custGeom>
              <a:avLst/>
              <a:gdLst/>
              <a:ahLst/>
              <a:cxnLst/>
              <a:rect l="l" t="t" r="r" b="b"/>
              <a:pathLst>
                <a:path w="641105" h="298372">
                  <a:moveTo>
                    <a:pt x="129923" y="0"/>
                  </a:moveTo>
                  <a:lnTo>
                    <a:pt x="511182" y="0"/>
                  </a:lnTo>
                  <a:cubicBezTo>
                    <a:pt x="582936" y="0"/>
                    <a:pt x="641105" y="58168"/>
                    <a:pt x="641105" y="129923"/>
                  </a:cubicBezTo>
                  <a:lnTo>
                    <a:pt x="641105" y="168450"/>
                  </a:lnTo>
                  <a:cubicBezTo>
                    <a:pt x="641105" y="240204"/>
                    <a:pt x="582936" y="298372"/>
                    <a:pt x="511182" y="298372"/>
                  </a:cubicBezTo>
                  <a:lnTo>
                    <a:pt x="129923" y="298372"/>
                  </a:lnTo>
                  <a:cubicBezTo>
                    <a:pt x="58168" y="298372"/>
                    <a:pt x="0" y="240204"/>
                    <a:pt x="0" y="168450"/>
                  </a:cubicBezTo>
                  <a:lnTo>
                    <a:pt x="0" y="129923"/>
                  </a:lnTo>
                  <a:cubicBezTo>
                    <a:pt x="0" y="58168"/>
                    <a:pt x="58168" y="0"/>
                    <a:pt x="129923"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2" name="TextBox 12"/>
            <p:cNvSpPr txBox="1"/>
            <p:nvPr/>
          </p:nvSpPr>
          <p:spPr>
            <a:xfrm>
              <a:off x="0" y="-66675"/>
              <a:ext cx="641105"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FF3131"/>
                  </a:solidFill>
                  <a:latin typeface="TT Norms Bold"/>
                  <a:ea typeface="TT Norms Bold"/>
                  <a:cs typeface="TT Norms Bold"/>
                  <a:sym typeface="TT Norms Bold"/>
                </a:rPr>
                <a:t>資料過濾與去重</a:t>
              </a:r>
            </a:p>
          </p:txBody>
        </p:sp>
      </p:grpSp>
      <p:grpSp>
        <p:nvGrpSpPr>
          <p:cNvPr id="13" name="Group 13"/>
          <p:cNvGrpSpPr/>
          <p:nvPr/>
        </p:nvGrpSpPr>
        <p:grpSpPr>
          <a:xfrm>
            <a:off x="2690076" y="6934618"/>
            <a:ext cx="3129259" cy="1414370"/>
            <a:chOff x="0" y="0"/>
            <a:chExt cx="660141" cy="298372"/>
          </a:xfrm>
        </p:grpSpPr>
        <p:sp>
          <p:nvSpPr>
            <p:cNvPr id="14" name="Freeform 14"/>
            <p:cNvSpPr/>
            <p:nvPr/>
          </p:nvSpPr>
          <p:spPr>
            <a:xfrm>
              <a:off x="0" y="0"/>
              <a:ext cx="660141" cy="298372"/>
            </a:xfrm>
            <a:custGeom>
              <a:avLst/>
              <a:gdLst/>
              <a:ahLst/>
              <a:cxnLst/>
              <a:rect l="l" t="t" r="r" b="b"/>
              <a:pathLst>
                <a:path w="660141" h="298372">
                  <a:moveTo>
                    <a:pt x="126176" y="0"/>
                  </a:moveTo>
                  <a:lnTo>
                    <a:pt x="533965" y="0"/>
                  </a:lnTo>
                  <a:cubicBezTo>
                    <a:pt x="603650" y="0"/>
                    <a:pt x="660141" y="56491"/>
                    <a:pt x="660141" y="126176"/>
                  </a:cubicBezTo>
                  <a:lnTo>
                    <a:pt x="660141" y="172196"/>
                  </a:lnTo>
                  <a:cubicBezTo>
                    <a:pt x="660141" y="241881"/>
                    <a:pt x="603650" y="298372"/>
                    <a:pt x="533965" y="298372"/>
                  </a:cubicBezTo>
                  <a:lnTo>
                    <a:pt x="126176" y="298372"/>
                  </a:lnTo>
                  <a:cubicBezTo>
                    <a:pt x="56491" y="298372"/>
                    <a:pt x="0" y="241881"/>
                    <a:pt x="0" y="172196"/>
                  </a:cubicBezTo>
                  <a:lnTo>
                    <a:pt x="0" y="126176"/>
                  </a:lnTo>
                  <a:cubicBezTo>
                    <a:pt x="0" y="56491"/>
                    <a:pt x="56491" y="0"/>
                    <a:pt x="126176"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5" name="TextBox 15"/>
            <p:cNvSpPr txBox="1"/>
            <p:nvPr/>
          </p:nvSpPr>
          <p:spPr>
            <a:xfrm>
              <a:off x="0" y="-66675"/>
              <a:ext cx="660141"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FF3131"/>
                  </a:solidFill>
                  <a:latin typeface="TT Norms Bold"/>
                  <a:ea typeface="TT Norms Bold"/>
                  <a:cs typeface="TT Norms Bold"/>
                  <a:sym typeface="TT Norms Bold"/>
                </a:rPr>
                <a:t>資料儲存與統計</a:t>
              </a:r>
            </a:p>
          </p:txBody>
        </p:sp>
      </p:grpSp>
      <p:grpSp>
        <p:nvGrpSpPr>
          <p:cNvPr id="16" name="Group 16"/>
          <p:cNvGrpSpPr/>
          <p:nvPr/>
        </p:nvGrpSpPr>
        <p:grpSpPr>
          <a:xfrm>
            <a:off x="2235675" y="8872630"/>
            <a:ext cx="3876205" cy="1414370"/>
            <a:chOff x="0" y="0"/>
            <a:chExt cx="817715" cy="298372"/>
          </a:xfrm>
        </p:grpSpPr>
        <p:sp>
          <p:nvSpPr>
            <p:cNvPr id="17" name="Freeform 17"/>
            <p:cNvSpPr/>
            <p:nvPr/>
          </p:nvSpPr>
          <p:spPr>
            <a:xfrm>
              <a:off x="0" y="0"/>
              <a:ext cx="817715" cy="298372"/>
            </a:xfrm>
            <a:custGeom>
              <a:avLst/>
              <a:gdLst/>
              <a:ahLst/>
              <a:cxnLst/>
              <a:rect l="l" t="t" r="r" b="b"/>
              <a:pathLst>
                <a:path w="817715" h="298372">
                  <a:moveTo>
                    <a:pt x="101862" y="0"/>
                  </a:moveTo>
                  <a:lnTo>
                    <a:pt x="715853" y="0"/>
                  </a:lnTo>
                  <a:cubicBezTo>
                    <a:pt x="742869" y="0"/>
                    <a:pt x="768778" y="10732"/>
                    <a:pt x="787881" y="29835"/>
                  </a:cubicBezTo>
                  <a:cubicBezTo>
                    <a:pt x="806983" y="48938"/>
                    <a:pt x="817715" y="74846"/>
                    <a:pt x="817715" y="101862"/>
                  </a:cubicBezTo>
                  <a:lnTo>
                    <a:pt x="817715" y="196510"/>
                  </a:lnTo>
                  <a:cubicBezTo>
                    <a:pt x="817715" y="223526"/>
                    <a:pt x="806983" y="249435"/>
                    <a:pt x="787881" y="268538"/>
                  </a:cubicBezTo>
                  <a:cubicBezTo>
                    <a:pt x="768778" y="287640"/>
                    <a:pt x="742869" y="298372"/>
                    <a:pt x="715853" y="298372"/>
                  </a:cubicBezTo>
                  <a:lnTo>
                    <a:pt x="101862" y="298372"/>
                  </a:lnTo>
                  <a:cubicBezTo>
                    <a:pt x="74846" y="298372"/>
                    <a:pt x="48938" y="287640"/>
                    <a:pt x="29835" y="268538"/>
                  </a:cubicBezTo>
                  <a:cubicBezTo>
                    <a:pt x="10732" y="249435"/>
                    <a:pt x="0" y="223526"/>
                    <a:pt x="0" y="196510"/>
                  </a:cubicBezTo>
                  <a:lnTo>
                    <a:pt x="0" y="101862"/>
                  </a:lnTo>
                  <a:cubicBezTo>
                    <a:pt x="0" y="74846"/>
                    <a:pt x="10732" y="48938"/>
                    <a:pt x="29835" y="29835"/>
                  </a:cubicBezTo>
                  <a:cubicBezTo>
                    <a:pt x="48938" y="10732"/>
                    <a:pt x="74846" y="0"/>
                    <a:pt x="101862" y="0"/>
                  </a:cubicBezTo>
                  <a:close/>
                </a:path>
              </a:pathLst>
            </a:custGeom>
            <a:solidFill>
              <a:srgbClr val="000000">
                <a:alpha val="0"/>
              </a:srgbClr>
            </a:solidFill>
            <a:ln w="9525" cap="rnd">
              <a:solidFill>
                <a:srgbClr val="303030"/>
              </a:solidFill>
              <a:prstDash val="solid"/>
              <a:round/>
            </a:ln>
          </p:spPr>
          <p:txBody>
            <a:bodyPr/>
            <a:lstStyle/>
            <a:p>
              <a:endParaRPr lang="zh-TW" altLang="en-US"/>
            </a:p>
          </p:txBody>
        </p:sp>
        <p:sp>
          <p:nvSpPr>
            <p:cNvPr id="18" name="TextBox 18"/>
            <p:cNvSpPr txBox="1"/>
            <p:nvPr/>
          </p:nvSpPr>
          <p:spPr>
            <a:xfrm>
              <a:off x="0" y="-66675"/>
              <a:ext cx="817715" cy="365047"/>
            </a:xfrm>
            <a:prstGeom prst="rect">
              <a:avLst/>
            </a:prstGeom>
          </p:spPr>
          <p:txBody>
            <a:bodyPr lIns="50800" tIns="50800" rIns="50800" bIns="50800" rtlCol="0" anchor="ctr"/>
            <a:lstStyle/>
            <a:p>
              <a:pPr marL="0" lvl="0" indent="0" algn="ctr">
                <a:lnSpc>
                  <a:spcPts val="4200"/>
                </a:lnSpc>
                <a:spcBef>
                  <a:spcPct val="0"/>
                </a:spcBef>
              </a:pPr>
              <a:r>
                <a:rPr lang="en-US" sz="3000" b="1" spc="-65">
                  <a:solidFill>
                    <a:srgbClr val="FF3131"/>
                  </a:solidFill>
                  <a:latin typeface="TT Norms Bold"/>
                  <a:ea typeface="TT Norms Bold"/>
                  <a:cs typeface="TT Norms Bold"/>
                  <a:sym typeface="TT Norms Bold"/>
                </a:rPr>
                <a:t>抓取間隔與防封鎖設計</a:t>
              </a:r>
            </a:p>
          </p:txBody>
        </p:sp>
      </p:grpSp>
      <p:sp>
        <p:nvSpPr>
          <p:cNvPr id="19" name="Freeform 19"/>
          <p:cNvSpPr/>
          <p:nvPr/>
        </p:nvSpPr>
        <p:spPr>
          <a:xfrm>
            <a:off x="3690565" y="2196191"/>
            <a:ext cx="928300" cy="1482315"/>
          </a:xfrm>
          <a:custGeom>
            <a:avLst/>
            <a:gdLst/>
            <a:ahLst/>
            <a:cxnLst/>
            <a:rect l="l" t="t" r="r" b="b"/>
            <a:pathLst>
              <a:path w="928300" h="1482315">
                <a:moveTo>
                  <a:pt x="0" y="0"/>
                </a:moveTo>
                <a:lnTo>
                  <a:pt x="928300" y="0"/>
                </a:lnTo>
                <a:lnTo>
                  <a:pt x="928300" y="1482315"/>
                </a:lnTo>
                <a:lnTo>
                  <a:pt x="0" y="1482315"/>
                </a:lnTo>
                <a:lnTo>
                  <a:pt x="0" y="0"/>
                </a:lnTo>
                <a:close/>
              </a:path>
            </a:pathLst>
          </a:custGeom>
          <a:blipFill>
            <a:blip r:embed="rId2"/>
            <a:stretch>
              <a:fillRect/>
            </a:stretch>
          </a:blipFill>
        </p:spPr>
        <p:txBody>
          <a:bodyPr/>
          <a:lstStyle/>
          <a:p>
            <a:endParaRPr lang="zh-TW" altLang="en-US"/>
          </a:p>
        </p:txBody>
      </p:sp>
      <p:sp>
        <p:nvSpPr>
          <p:cNvPr id="20" name="Freeform 20"/>
          <p:cNvSpPr/>
          <p:nvPr/>
        </p:nvSpPr>
        <p:spPr>
          <a:xfrm>
            <a:off x="3690565" y="3927287"/>
            <a:ext cx="928300" cy="1482315"/>
          </a:xfrm>
          <a:custGeom>
            <a:avLst/>
            <a:gdLst/>
            <a:ahLst/>
            <a:cxnLst/>
            <a:rect l="l" t="t" r="r" b="b"/>
            <a:pathLst>
              <a:path w="928300" h="1482315">
                <a:moveTo>
                  <a:pt x="0" y="0"/>
                </a:moveTo>
                <a:lnTo>
                  <a:pt x="928300" y="0"/>
                </a:lnTo>
                <a:lnTo>
                  <a:pt x="928300" y="1482315"/>
                </a:lnTo>
                <a:lnTo>
                  <a:pt x="0" y="1482315"/>
                </a:lnTo>
                <a:lnTo>
                  <a:pt x="0" y="0"/>
                </a:lnTo>
                <a:close/>
              </a:path>
            </a:pathLst>
          </a:custGeom>
          <a:blipFill>
            <a:blip r:embed="rId2"/>
            <a:stretch>
              <a:fillRect/>
            </a:stretch>
          </a:blipFill>
        </p:spPr>
        <p:txBody>
          <a:bodyPr/>
          <a:lstStyle/>
          <a:p>
            <a:endParaRPr lang="zh-TW" altLang="en-US"/>
          </a:p>
        </p:txBody>
      </p:sp>
      <p:sp>
        <p:nvSpPr>
          <p:cNvPr id="21" name="Freeform 21"/>
          <p:cNvSpPr/>
          <p:nvPr/>
        </p:nvSpPr>
        <p:spPr>
          <a:xfrm>
            <a:off x="3690565" y="5954703"/>
            <a:ext cx="928300" cy="1482315"/>
          </a:xfrm>
          <a:custGeom>
            <a:avLst/>
            <a:gdLst/>
            <a:ahLst/>
            <a:cxnLst/>
            <a:rect l="l" t="t" r="r" b="b"/>
            <a:pathLst>
              <a:path w="928300" h="1482315">
                <a:moveTo>
                  <a:pt x="0" y="0"/>
                </a:moveTo>
                <a:lnTo>
                  <a:pt x="928300" y="0"/>
                </a:lnTo>
                <a:lnTo>
                  <a:pt x="928300" y="1482315"/>
                </a:lnTo>
                <a:lnTo>
                  <a:pt x="0" y="1482315"/>
                </a:lnTo>
                <a:lnTo>
                  <a:pt x="0" y="0"/>
                </a:lnTo>
                <a:close/>
              </a:path>
            </a:pathLst>
          </a:custGeom>
          <a:blipFill>
            <a:blip r:embed="rId2"/>
            <a:stretch>
              <a:fillRect/>
            </a:stretch>
          </a:blipFill>
        </p:spPr>
        <p:txBody>
          <a:bodyPr/>
          <a:lstStyle/>
          <a:p>
            <a:endParaRPr lang="zh-TW" altLang="en-US"/>
          </a:p>
        </p:txBody>
      </p:sp>
      <p:sp>
        <p:nvSpPr>
          <p:cNvPr id="22" name="Freeform 22"/>
          <p:cNvSpPr/>
          <p:nvPr/>
        </p:nvSpPr>
        <p:spPr>
          <a:xfrm>
            <a:off x="3690565" y="7742475"/>
            <a:ext cx="928300" cy="1482315"/>
          </a:xfrm>
          <a:custGeom>
            <a:avLst/>
            <a:gdLst/>
            <a:ahLst/>
            <a:cxnLst/>
            <a:rect l="l" t="t" r="r" b="b"/>
            <a:pathLst>
              <a:path w="928300" h="1482315">
                <a:moveTo>
                  <a:pt x="0" y="0"/>
                </a:moveTo>
                <a:lnTo>
                  <a:pt x="928300" y="0"/>
                </a:lnTo>
                <a:lnTo>
                  <a:pt x="928300" y="1482315"/>
                </a:lnTo>
                <a:lnTo>
                  <a:pt x="0" y="1482315"/>
                </a:lnTo>
                <a:lnTo>
                  <a:pt x="0" y="0"/>
                </a:lnTo>
                <a:close/>
              </a:path>
            </a:pathLst>
          </a:custGeom>
          <a:blipFill>
            <a:blip r:embed="rId2"/>
            <a:stretch>
              <a:fillRect/>
            </a:stretch>
          </a:blipFill>
        </p:spPr>
        <p:txBody>
          <a:bodyPr/>
          <a:lstStyle/>
          <a:p>
            <a:endParaRPr lang="zh-TW" altLang="en-US"/>
          </a:p>
        </p:txBody>
      </p:sp>
      <p:sp>
        <p:nvSpPr>
          <p:cNvPr id="23" name="TextBox 23"/>
          <p:cNvSpPr txBox="1"/>
          <p:nvPr/>
        </p:nvSpPr>
        <p:spPr>
          <a:xfrm>
            <a:off x="16990695" y="8951595"/>
            <a:ext cx="152400" cy="190500"/>
          </a:xfrm>
          <a:prstGeom prst="rect">
            <a:avLst/>
          </a:prstGeom>
        </p:spPr>
        <p:txBody>
          <a:bodyPr wrap="none" lIns="0" tIns="0" rIns="0" bIns="0" rtlCol="0" anchor="t">
            <a:spAutoFit/>
          </a:bodyPr>
          <a:lstStyle/>
          <a:p>
            <a:pPr algn="r">
              <a:lnSpc>
                <a:spcPts val="2520"/>
              </a:lnSpc>
              <a:spcBef>
                <a:spcPct val="0"/>
              </a:spcBef>
            </a:pPr>
            <a:r>
              <a:rPr lang="en-US" sz="1800" spc="-72">
                <a:solidFill>
                  <a:srgbClr val="403E3E"/>
                </a:solidFill>
                <a:latin typeface="Inter"/>
                <a:ea typeface="Inter"/>
                <a:cs typeface="Inter"/>
                <a:sym typeface="Inter"/>
              </a:rPr>
              <a:t>PAGE 8</a:t>
            </a:r>
          </a:p>
        </p:txBody>
      </p:sp>
      <p:sp>
        <p:nvSpPr>
          <p:cNvPr id="24" name="Freeform 24"/>
          <p:cNvSpPr/>
          <p:nvPr/>
        </p:nvSpPr>
        <p:spPr>
          <a:xfrm>
            <a:off x="6772575" y="800642"/>
            <a:ext cx="10860581" cy="9217918"/>
          </a:xfrm>
          <a:custGeom>
            <a:avLst/>
            <a:gdLst/>
            <a:ahLst/>
            <a:cxnLst/>
            <a:rect l="l" t="t" r="r" b="b"/>
            <a:pathLst>
              <a:path w="10860581" h="9217918">
                <a:moveTo>
                  <a:pt x="0" y="0"/>
                </a:moveTo>
                <a:lnTo>
                  <a:pt x="10860581" y="0"/>
                </a:lnTo>
                <a:lnTo>
                  <a:pt x="10860581" y="9217919"/>
                </a:lnTo>
                <a:lnTo>
                  <a:pt x="0" y="9217919"/>
                </a:lnTo>
                <a:lnTo>
                  <a:pt x="0" y="0"/>
                </a:lnTo>
                <a:close/>
              </a:path>
            </a:pathLst>
          </a:custGeom>
          <a:blipFill>
            <a:blip r:embed="rId3"/>
            <a:stretch>
              <a:fillRect/>
            </a:stretch>
          </a:blipFill>
        </p:spPr>
        <p:txBody>
          <a:bodyPr/>
          <a:lstStyle/>
          <a:p>
            <a:endParaRPr lang="zh-TW" altLang="en-US"/>
          </a:p>
        </p:txBody>
      </p:sp>
      <p:sp>
        <p:nvSpPr>
          <p:cNvPr id="25" name="TextBox 25"/>
          <p:cNvSpPr txBox="1"/>
          <p:nvPr/>
        </p:nvSpPr>
        <p:spPr>
          <a:xfrm>
            <a:off x="0" y="500349"/>
            <a:ext cx="1676401" cy="8463855"/>
          </a:xfrm>
          <a:prstGeom prst="rect">
            <a:avLst/>
          </a:prstGeom>
        </p:spPr>
        <p:txBody>
          <a:bodyPr lIns="0" tIns="0" rIns="0" bIns="0" rtlCol="0" anchor="t">
            <a:spAutoFit/>
          </a:bodyPr>
          <a:lstStyle/>
          <a:p>
            <a:pPr algn="r"/>
            <a:r>
              <a:rPr lang="en-US" sz="11000" b="1" dirty="0">
                <a:solidFill>
                  <a:srgbClr val="8C8F7B"/>
                </a:solidFill>
                <a:latin typeface="TT Norms Bold"/>
                <a:ea typeface="TT Norms Bold"/>
                <a:cs typeface="TT Norms Bold"/>
                <a:sym typeface="TT Norms Bold"/>
              </a:rPr>
              <a:t> </a:t>
            </a:r>
            <a:r>
              <a:rPr lang="en-US" sz="11000" b="1" dirty="0" err="1">
                <a:solidFill>
                  <a:srgbClr val="8C8F7B"/>
                </a:solidFill>
                <a:latin typeface="TT Norms Bold"/>
                <a:ea typeface="TT Norms Bold"/>
                <a:cs typeface="TT Norms Bold"/>
                <a:sym typeface="TT Norms Bold"/>
              </a:rPr>
              <a:t>內容介紹</a:t>
            </a:r>
            <a:endParaRPr lang="en-US" sz="11000" b="1" dirty="0">
              <a:solidFill>
                <a:srgbClr val="8C8F7B"/>
              </a:solidFill>
              <a:latin typeface="TT Norms Bold"/>
              <a:ea typeface="TT Norms Bold"/>
              <a:cs typeface="TT Norms Bold"/>
              <a:sym typeface="TT Norm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7F3"/>
        </a:solidFill>
        <a:effectLst/>
      </p:bgPr>
    </p:bg>
    <p:spTree>
      <p:nvGrpSpPr>
        <p:cNvPr id="1" name=""/>
        <p:cNvGrpSpPr/>
        <p:nvPr/>
      </p:nvGrpSpPr>
      <p:grpSpPr>
        <a:xfrm>
          <a:off x="0" y="0"/>
          <a:ext cx="0" cy="0"/>
          <a:chOff x="0" y="0"/>
          <a:chExt cx="0" cy="0"/>
        </a:xfrm>
      </p:grpSpPr>
      <p:sp>
        <p:nvSpPr>
          <p:cNvPr id="2" name="AutoShape 2"/>
          <p:cNvSpPr/>
          <p:nvPr/>
        </p:nvSpPr>
        <p:spPr>
          <a:xfrm flipV="1">
            <a:off x="1033462" y="-316395"/>
            <a:ext cx="0" cy="11119792"/>
          </a:xfrm>
          <a:prstGeom prst="line">
            <a:avLst/>
          </a:prstGeom>
          <a:ln w="9525" cap="flat">
            <a:solidFill>
              <a:srgbClr val="303030"/>
            </a:solidFill>
            <a:prstDash val="solid"/>
            <a:headEnd type="none" w="sm" len="sm"/>
            <a:tailEnd type="none" w="sm" len="sm"/>
          </a:ln>
        </p:spPr>
        <p:txBody>
          <a:bodyPr/>
          <a:lstStyle/>
          <a:p>
            <a:endParaRPr lang="zh-TW" altLang="en-US"/>
          </a:p>
        </p:txBody>
      </p:sp>
      <p:sp>
        <p:nvSpPr>
          <p:cNvPr id="3" name="TextBox 3"/>
          <p:cNvSpPr txBox="1"/>
          <p:nvPr/>
        </p:nvSpPr>
        <p:spPr>
          <a:xfrm>
            <a:off x="1676401" y="1745561"/>
            <a:ext cx="15176474" cy="6656373"/>
          </a:xfrm>
          <a:prstGeom prst="rect">
            <a:avLst/>
          </a:prstGeom>
        </p:spPr>
        <p:txBody>
          <a:bodyPr lIns="0" tIns="0" rIns="0" bIns="0" rtlCol="0" anchor="t">
            <a:spAutoFit/>
          </a:bodyPr>
          <a:lstStyle/>
          <a:p>
            <a:pPr algn="just">
              <a:lnSpc>
                <a:spcPts val="7695"/>
              </a:lnSpc>
            </a:pPr>
            <a:r>
              <a:rPr lang="en-US" sz="4500" b="1" spc="-189">
                <a:solidFill>
                  <a:srgbClr val="777A67"/>
                </a:solidFill>
                <a:latin typeface="TT Norms Bold"/>
                <a:ea typeface="TT Norms Bold"/>
                <a:cs typeface="TT Norms Bold"/>
                <a:sym typeface="TT Norms Bold"/>
              </a:rPr>
              <a:t>        PTT</a:t>
            </a:r>
          </a:p>
          <a:p>
            <a:pPr marL="817129" lvl="1" indent="-408564" algn="just">
              <a:lnSpc>
                <a:spcPts val="6471"/>
              </a:lnSpc>
              <a:buFont typeface="Arial"/>
              <a:buChar char="•"/>
            </a:pPr>
            <a:r>
              <a:rPr lang="en-US" sz="3784" b="1" spc="-158">
                <a:solidFill>
                  <a:srgbClr val="777A67"/>
                </a:solidFill>
                <a:latin typeface="TT Norms Bold"/>
                <a:ea typeface="TT Norms Bold"/>
                <a:cs typeface="TT Norms Bold"/>
                <a:sym typeface="TT Norms Bold"/>
              </a:rPr>
              <a:t>擷取的內容涵蓋貼文</a:t>
            </a:r>
            <a:r>
              <a:rPr lang="en-US" sz="3784" b="1" spc="-158">
                <a:solidFill>
                  <a:srgbClr val="FF3131"/>
                </a:solidFill>
                <a:latin typeface="TT Norms Bold"/>
                <a:ea typeface="TT Norms Bold"/>
                <a:cs typeface="TT Norms Bold"/>
                <a:sym typeface="TT Norms Bold"/>
              </a:rPr>
              <a:t>主文</a:t>
            </a:r>
            <a:r>
              <a:rPr lang="en-US" sz="3784" b="1" spc="-158">
                <a:solidFill>
                  <a:srgbClr val="777A67"/>
                </a:solidFill>
                <a:latin typeface="TT Norms Bold"/>
                <a:ea typeface="TT Norms Bold"/>
                <a:cs typeface="TT Norms Bold"/>
                <a:sym typeface="TT Norms Bold"/>
              </a:rPr>
              <a:t>與各層</a:t>
            </a:r>
            <a:r>
              <a:rPr lang="en-US" sz="3784" b="1" spc="-158">
                <a:solidFill>
                  <a:srgbClr val="FF3131"/>
                </a:solidFill>
                <a:latin typeface="TT Norms Bold"/>
                <a:ea typeface="TT Norms Bold"/>
                <a:cs typeface="TT Norms Bold"/>
                <a:sym typeface="TT Norms Bold"/>
              </a:rPr>
              <a:t>推文回覆</a:t>
            </a:r>
          </a:p>
          <a:p>
            <a:pPr marL="817129" lvl="1" indent="-408564" algn="just">
              <a:lnSpc>
                <a:spcPts val="6471"/>
              </a:lnSpc>
              <a:buFont typeface="Arial"/>
              <a:buChar char="•"/>
            </a:pPr>
            <a:r>
              <a:rPr lang="en-US" sz="3784" b="1" spc="-158">
                <a:solidFill>
                  <a:srgbClr val="777A67"/>
                </a:solidFill>
                <a:latin typeface="TT Norms Bold"/>
                <a:ea typeface="TT Norms Bold"/>
                <a:cs typeface="TT Norms Bold"/>
                <a:sym typeface="TT Norms Bold"/>
              </a:rPr>
              <a:t>PTT結構相對複雜 + 推文存在重複或巢狀標籤</a:t>
            </a:r>
          </a:p>
          <a:p>
            <a:pPr marL="817129" lvl="1" indent="-408564" algn="just">
              <a:lnSpc>
                <a:spcPts val="6471"/>
              </a:lnSpc>
              <a:buFont typeface="Arial"/>
              <a:buChar char="•"/>
            </a:pPr>
            <a:r>
              <a:rPr lang="en-US" sz="3784" b="1" spc="-158">
                <a:solidFill>
                  <a:srgbClr val="777A67"/>
                </a:solidFill>
                <a:latin typeface="TT Norms Bold"/>
                <a:ea typeface="TT Norms Bold"/>
                <a:cs typeface="TT Norms Bold"/>
                <a:sym typeface="TT Norms Bold"/>
              </a:rPr>
              <a:t>推文去重與層級判定機制（完整性、唯一性）</a:t>
            </a:r>
          </a:p>
          <a:p>
            <a:pPr algn="just">
              <a:lnSpc>
                <a:spcPts val="6471"/>
              </a:lnSpc>
            </a:pPr>
            <a:r>
              <a:rPr lang="en-US" sz="3784" b="1" spc="-158">
                <a:solidFill>
                  <a:srgbClr val="777A67"/>
                </a:solidFill>
                <a:latin typeface="TT Norms Bold"/>
                <a:ea typeface="TT Norms Bold"/>
                <a:cs typeface="TT Norms Bold"/>
                <a:sym typeface="TT Norms Bold"/>
              </a:rPr>
              <a:t>         </a:t>
            </a:r>
          </a:p>
          <a:p>
            <a:pPr algn="just">
              <a:lnSpc>
                <a:spcPts val="6471"/>
              </a:lnSpc>
            </a:pPr>
            <a:r>
              <a:rPr lang="en-US" sz="3784" b="1" spc="-158">
                <a:solidFill>
                  <a:srgbClr val="777A67"/>
                </a:solidFill>
                <a:latin typeface="TT Norms Bold"/>
                <a:ea typeface="TT Norms Bold"/>
                <a:cs typeface="TT Norms Bold"/>
                <a:sym typeface="TT Norms Bold"/>
              </a:rPr>
              <a:t>          LINE TODAY</a:t>
            </a:r>
          </a:p>
          <a:p>
            <a:pPr marL="817129" lvl="1" indent="-408564" algn="just">
              <a:lnSpc>
                <a:spcPts val="6471"/>
              </a:lnSpc>
              <a:buFont typeface="Arial"/>
              <a:buChar char="•"/>
            </a:pPr>
            <a:r>
              <a:rPr lang="en-US" sz="3784" b="1" spc="-158">
                <a:solidFill>
                  <a:srgbClr val="777A67"/>
                </a:solidFill>
                <a:latin typeface="TT Norms Bold"/>
                <a:ea typeface="TT Norms Bold"/>
                <a:cs typeface="TT Norms Bold"/>
                <a:sym typeface="TT Norms Bold"/>
              </a:rPr>
              <a:t>採用</a:t>
            </a:r>
            <a:r>
              <a:rPr lang="en-US" sz="3784" b="1" spc="-158">
                <a:solidFill>
                  <a:srgbClr val="FF3131"/>
                </a:solidFill>
                <a:latin typeface="TT Norms Bold"/>
                <a:ea typeface="TT Norms Bold"/>
                <a:cs typeface="TT Norms Bold"/>
                <a:sym typeface="TT Norms Bold"/>
              </a:rPr>
              <a:t>半自動化</a:t>
            </a:r>
            <a:r>
              <a:rPr lang="en-US" sz="3784" b="1" spc="-158">
                <a:solidFill>
                  <a:srgbClr val="777A67"/>
                </a:solidFill>
                <a:latin typeface="TT Norms Bold"/>
                <a:ea typeface="TT Norms Bold"/>
                <a:cs typeface="TT Norms Bold"/>
                <a:sym typeface="TT Norms Bold"/>
              </a:rPr>
              <a:t>方式進行資料收集（未開放正式的API介面）</a:t>
            </a:r>
          </a:p>
          <a:p>
            <a:pPr marL="817129" lvl="1" indent="-408564" algn="just">
              <a:lnSpc>
                <a:spcPts val="6471"/>
              </a:lnSpc>
              <a:buFont typeface="Arial"/>
              <a:buChar char="•"/>
            </a:pPr>
            <a:r>
              <a:rPr lang="en-US" sz="3784" b="1" spc="-158">
                <a:solidFill>
                  <a:srgbClr val="777A67"/>
                </a:solidFill>
                <a:latin typeface="TT Norms Bold"/>
                <a:ea typeface="TT Norms Bold"/>
                <a:cs typeface="TT Norms Bold"/>
                <a:sym typeface="TT Norms Bold"/>
              </a:rPr>
              <a:t>透過事先下載的</a:t>
            </a:r>
            <a:r>
              <a:rPr lang="en-US" sz="3784" b="1" spc="-158">
                <a:solidFill>
                  <a:srgbClr val="FF3131"/>
                </a:solidFill>
                <a:latin typeface="TT Norms Bold"/>
                <a:ea typeface="TT Norms Bold"/>
                <a:cs typeface="TT Norms Bold"/>
                <a:sym typeface="TT Norms Bold"/>
              </a:rPr>
              <a:t>本地文字檔</a:t>
            </a:r>
            <a:r>
              <a:rPr lang="en-US" sz="3784" b="1" spc="-158">
                <a:solidFill>
                  <a:srgbClr val="777A67"/>
                </a:solidFill>
                <a:latin typeface="TT Norms Bold"/>
                <a:ea typeface="TT Norms Bold"/>
                <a:cs typeface="TT Norms Bold"/>
                <a:sym typeface="TT Norms Bold"/>
              </a:rPr>
              <a:t>進行評論匯入與清理</a:t>
            </a:r>
          </a:p>
        </p:txBody>
      </p:sp>
      <p:sp>
        <p:nvSpPr>
          <p:cNvPr id="4" name="TextBox 4"/>
          <p:cNvSpPr txBox="1"/>
          <p:nvPr/>
        </p:nvSpPr>
        <p:spPr>
          <a:xfrm>
            <a:off x="1956190" y="752474"/>
            <a:ext cx="9578396" cy="885826"/>
          </a:xfrm>
          <a:prstGeom prst="rect">
            <a:avLst/>
          </a:prstGeom>
        </p:spPr>
        <p:txBody>
          <a:bodyPr lIns="0" tIns="0" rIns="0" bIns="0" rtlCol="0" anchor="t">
            <a:spAutoFit/>
          </a:bodyPr>
          <a:lstStyle/>
          <a:p>
            <a:pPr algn="r">
              <a:lnSpc>
                <a:spcPts val="6000"/>
              </a:lnSpc>
            </a:pPr>
            <a:r>
              <a:rPr lang="en-US" sz="8000" b="1">
                <a:solidFill>
                  <a:srgbClr val="8C8F7B"/>
                </a:solidFill>
                <a:latin typeface="TT Norms Bold"/>
                <a:ea typeface="TT Norms Bold"/>
                <a:cs typeface="TT Norms Bold"/>
                <a:sym typeface="TT Norms Bold"/>
              </a:rPr>
              <a:t>PTT &amp; LINE TODAY</a:t>
            </a:r>
          </a:p>
        </p:txBody>
      </p:sp>
      <p:sp>
        <p:nvSpPr>
          <p:cNvPr id="5" name="TextBox 5"/>
          <p:cNvSpPr txBox="1"/>
          <p:nvPr/>
        </p:nvSpPr>
        <p:spPr>
          <a:xfrm>
            <a:off x="0" y="678288"/>
            <a:ext cx="1676401" cy="6771084"/>
          </a:xfrm>
          <a:prstGeom prst="rect">
            <a:avLst/>
          </a:prstGeom>
        </p:spPr>
        <p:txBody>
          <a:bodyPr lIns="0" tIns="0" rIns="0" bIns="0" rtlCol="0" anchor="t">
            <a:spAutoFit/>
          </a:bodyPr>
          <a:lstStyle/>
          <a:p>
            <a:pPr algn="r"/>
            <a:r>
              <a:rPr lang="en-US" sz="11000" b="1" dirty="0" err="1">
                <a:solidFill>
                  <a:srgbClr val="8C8F7B"/>
                </a:solidFill>
                <a:latin typeface="TT Norms Bold"/>
                <a:ea typeface="TT Norms Bold"/>
                <a:cs typeface="TT Norms Bold"/>
                <a:sym typeface="TT Norms Bold"/>
              </a:rPr>
              <a:t>詳細說明</a:t>
            </a:r>
            <a:endParaRPr lang="en-US" sz="11000" b="1" dirty="0">
              <a:solidFill>
                <a:srgbClr val="8C8F7B"/>
              </a:solidFill>
              <a:latin typeface="TT Norms Bold"/>
              <a:ea typeface="TT Norms Bold"/>
              <a:cs typeface="TT Norms Bold"/>
              <a:sym typeface="TT Norm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1842</Words>
  <Application>Microsoft Office PowerPoint</Application>
  <PresentationFormat>自訂</PresentationFormat>
  <Paragraphs>412</Paragraphs>
  <Slides>55</Slides>
  <Notes>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55</vt:i4>
      </vt:variant>
    </vt:vector>
  </HeadingPairs>
  <TitlesOfParts>
    <vt:vector size="64" baseType="lpstr">
      <vt:lpstr>Calibri</vt:lpstr>
      <vt:lpstr>TT Norms</vt:lpstr>
      <vt:lpstr>Arial</vt:lpstr>
      <vt:lpstr>TT Norms Ultra-Bold</vt:lpstr>
      <vt:lpstr>Inter</vt:lpstr>
      <vt:lpstr>Magnolia Script</vt:lpstr>
      <vt:lpstr>TT Norms Bold</vt:lpstr>
      <vt:lpstr>王漢宗顏楷體</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Cream Clean and Simple Social Media Marketing Report Presentation</dc:title>
  <cp:lastModifiedBy>b1141065陳昱安</cp:lastModifiedBy>
  <cp:revision>2</cp:revision>
  <dcterms:created xsi:type="dcterms:W3CDTF">2006-08-16T00:00:00Z</dcterms:created>
  <dcterms:modified xsi:type="dcterms:W3CDTF">2025-11-23T12:00:10Z</dcterms:modified>
  <dc:identifier>DAG4Fx8_Zos</dc:identifier>
</cp:coreProperties>
</file>